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2" r:id="rId4"/>
    <p:sldMasterId id="2147483744" r:id="rId5"/>
  </p:sldMasterIdLst>
  <p:notesMasterIdLst>
    <p:notesMasterId r:id="rId39"/>
  </p:notesMasterIdLst>
  <p:sldIdLst>
    <p:sldId id="256" r:id="rId6"/>
    <p:sldId id="349" r:id="rId7"/>
    <p:sldId id="341" r:id="rId8"/>
    <p:sldId id="342" r:id="rId9"/>
    <p:sldId id="397" r:id="rId10"/>
    <p:sldId id="350" r:id="rId11"/>
    <p:sldId id="351" r:id="rId12"/>
    <p:sldId id="354" r:id="rId13"/>
    <p:sldId id="356" r:id="rId14"/>
    <p:sldId id="363" r:id="rId15"/>
    <p:sldId id="364" r:id="rId16"/>
    <p:sldId id="365" r:id="rId17"/>
    <p:sldId id="366" r:id="rId18"/>
    <p:sldId id="362" r:id="rId19"/>
    <p:sldId id="367" r:id="rId20"/>
    <p:sldId id="368" r:id="rId21"/>
    <p:sldId id="369" r:id="rId22"/>
    <p:sldId id="359" r:id="rId23"/>
    <p:sldId id="370" r:id="rId24"/>
    <p:sldId id="371" r:id="rId25"/>
    <p:sldId id="387" r:id="rId26"/>
    <p:sldId id="386" r:id="rId27"/>
    <p:sldId id="388" r:id="rId28"/>
    <p:sldId id="393" r:id="rId29"/>
    <p:sldId id="390" r:id="rId30"/>
    <p:sldId id="404" r:id="rId31"/>
    <p:sldId id="405" r:id="rId32"/>
    <p:sldId id="406" r:id="rId33"/>
    <p:sldId id="407" r:id="rId34"/>
    <p:sldId id="408" r:id="rId35"/>
    <p:sldId id="414" r:id="rId36"/>
    <p:sldId id="396" r:id="rId37"/>
    <p:sldId id="41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B2F62C3-AB7B-4059-B14F-38BBDBF2C4EA}">
          <p14:sldIdLst>
            <p14:sldId id="256"/>
            <p14:sldId id="349"/>
            <p14:sldId id="341"/>
            <p14:sldId id="342"/>
            <p14:sldId id="397"/>
            <p14:sldId id="350"/>
            <p14:sldId id="351"/>
            <p14:sldId id="354"/>
            <p14:sldId id="356"/>
            <p14:sldId id="363"/>
            <p14:sldId id="364"/>
            <p14:sldId id="365"/>
            <p14:sldId id="366"/>
            <p14:sldId id="362"/>
            <p14:sldId id="367"/>
            <p14:sldId id="368"/>
            <p14:sldId id="369"/>
            <p14:sldId id="359"/>
            <p14:sldId id="370"/>
            <p14:sldId id="371"/>
            <p14:sldId id="387"/>
            <p14:sldId id="386"/>
            <p14:sldId id="388"/>
            <p14:sldId id="393"/>
            <p14:sldId id="390"/>
            <p14:sldId id="404"/>
            <p14:sldId id="405"/>
            <p14:sldId id="406"/>
            <p14:sldId id="407"/>
            <p14:sldId id="408"/>
            <p14:sldId id="414"/>
            <p14:sldId id="39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DE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6151" autoAdjust="0"/>
  </p:normalViewPr>
  <p:slideViewPr>
    <p:cSldViewPr snapToGrid="0">
      <p:cViewPr varScale="1">
        <p:scale>
          <a:sx n="98" d="100"/>
          <a:sy n="98" d="100"/>
        </p:scale>
        <p:origin x="972" y="96"/>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D08F4-3734-40E2-9B00-E28DBFD9CED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kumimoji="1" lang="ja-JP" altLang="en-US"/>
        </a:p>
      </dgm:t>
    </dgm:pt>
    <dgm:pt modelId="{567DBFC9-2ADF-4FB8-A5C4-FCB1636A2EBF}">
      <dgm:prSet phldrT="[テキスト]" custT="1"/>
      <dgm:spPr/>
      <dgm:t>
        <a:bodyPr/>
        <a:lstStyle/>
        <a:p>
          <a:r>
            <a:rPr kumimoji="1" lang="ja-JP" altLang="en-US" sz="2000" b="1" dirty="0"/>
            <a:t>抗認知症薬⇒中核症状へ</a:t>
          </a:r>
        </a:p>
      </dgm:t>
    </dgm:pt>
    <dgm:pt modelId="{9A59AA02-517F-45BD-90CA-80D25D3CC760}" type="parTrans" cxnId="{A828EC26-1792-4E92-B248-7AD44FE6AEAF}">
      <dgm:prSet/>
      <dgm:spPr/>
      <dgm:t>
        <a:bodyPr/>
        <a:lstStyle/>
        <a:p>
          <a:endParaRPr kumimoji="1" lang="ja-JP" altLang="en-US"/>
        </a:p>
      </dgm:t>
    </dgm:pt>
    <dgm:pt modelId="{98C8C266-28A1-4C1E-A305-31C375691B14}" type="sibTrans" cxnId="{A828EC26-1792-4E92-B248-7AD44FE6AEAF}">
      <dgm:prSet/>
      <dgm:spPr/>
      <dgm:t>
        <a:bodyPr/>
        <a:lstStyle/>
        <a:p>
          <a:endParaRPr kumimoji="1" lang="ja-JP" altLang="en-US"/>
        </a:p>
      </dgm:t>
    </dgm:pt>
    <dgm:pt modelId="{BCAAE1F7-CC05-4550-820B-9A1DC9BD9D3D}">
      <dgm:prSet phldrT="[テキスト]" custT="1"/>
      <dgm:spPr/>
      <dgm:t>
        <a:bodyPr/>
        <a:lstStyle/>
        <a:p>
          <a:r>
            <a:rPr kumimoji="1" lang="ja-JP" altLang="en-US" sz="2000" b="1" dirty="0"/>
            <a:t>向精神病薬⇒周辺症状へ</a:t>
          </a:r>
        </a:p>
      </dgm:t>
    </dgm:pt>
    <dgm:pt modelId="{F8F2C859-9C88-4BD4-8E23-585A710B8B22}" type="parTrans" cxnId="{2967E348-8A85-40F0-AC2D-6D6DB93DBEFE}">
      <dgm:prSet/>
      <dgm:spPr/>
      <dgm:t>
        <a:bodyPr/>
        <a:lstStyle/>
        <a:p>
          <a:endParaRPr kumimoji="1" lang="ja-JP" altLang="en-US"/>
        </a:p>
      </dgm:t>
    </dgm:pt>
    <dgm:pt modelId="{DF58350B-C811-4FC3-A4EA-4E01DDE57044}" type="sibTrans" cxnId="{2967E348-8A85-40F0-AC2D-6D6DB93DBEFE}">
      <dgm:prSet/>
      <dgm:spPr/>
      <dgm:t>
        <a:bodyPr/>
        <a:lstStyle/>
        <a:p>
          <a:endParaRPr kumimoji="1" lang="ja-JP" altLang="en-US"/>
        </a:p>
      </dgm:t>
    </dgm:pt>
    <dgm:pt modelId="{9D4A9D25-B507-412D-93F3-CE66DAB4AF16}">
      <dgm:prSet phldrT="[テキスト]" custT="1"/>
      <dgm:spPr/>
      <dgm:t>
        <a:bodyPr/>
        <a:lstStyle/>
        <a:p>
          <a:pPr algn="l"/>
          <a:r>
            <a:rPr kumimoji="1" lang="ja-JP" altLang="en-US" sz="4400" b="1" dirty="0"/>
            <a:t>非薬物療法</a:t>
          </a:r>
        </a:p>
      </dgm:t>
    </dgm:pt>
    <dgm:pt modelId="{C44BFF3C-2D10-4775-BDE0-F7BCDD3F40C7}" type="parTrans" cxnId="{BA1DBB7B-32C6-4778-AB7C-F719537EB0F8}">
      <dgm:prSet/>
      <dgm:spPr/>
      <dgm:t>
        <a:bodyPr/>
        <a:lstStyle/>
        <a:p>
          <a:endParaRPr kumimoji="1" lang="ja-JP" altLang="en-US"/>
        </a:p>
      </dgm:t>
    </dgm:pt>
    <dgm:pt modelId="{6F00DD84-9BD5-4ACE-89EF-8E6E3490F9E5}" type="sibTrans" cxnId="{BA1DBB7B-32C6-4778-AB7C-F719537EB0F8}">
      <dgm:prSet/>
      <dgm:spPr/>
      <dgm:t>
        <a:bodyPr/>
        <a:lstStyle/>
        <a:p>
          <a:endParaRPr kumimoji="1" lang="ja-JP" altLang="en-US"/>
        </a:p>
      </dgm:t>
    </dgm:pt>
    <dgm:pt modelId="{918770F8-356B-4000-82B4-0645B9104D37}">
      <dgm:prSet phldrT="[テキスト]" custT="1"/>
      <dgm:spPr/>
      <dgm:t>
        <a:bodyPr/>
        <a:lstStyle/>
        <a:p>
          <a:r>
            <a:rPr kumimoji="1" lang="ja-JP" altLang="en-US" sz="2000" b="1" dirty="0"/>
            <a:t>回想法</a:t>
          </a:r>
        </a:p>
      </dgm:t>
    </dgm:pt>
    <dgm:pt modelId="{05510EF8-CBC9-4854-91BA-7FA52F318FAE}" type="parTrans" cxnId="{E8A58C95-E0D1-47AB-9513-3C3A57FF5673}">
      <dgm:prSet/>
      <dgm:spPr/>
      <dgm:t>
        <a:bodyPr/>
        <a:lstStyle/>
        <a:p>
          <a:endParaRPr kumimoji="1" lang="ja-JP" altLang="en-US"/>
        </a:p>
      </dgm:t>
    </dgm:pt>
    <dgm:pt modelId="{72AED1E8-111C-432C-8B21-BEBAAEA64DA5}" type="sibTrans" cxnId="{E8A58C95-E0D1-47AB-9513-3C3A57FF5673}">
      <dgm:prSet/>
      <dgm:spPr/>
      <dgm:t>
        <a:bodyPr/>
        <a:lstStyle/>
        <a:p>
          <a:endParaRPr kumimoji="1" lang="ja-JP" altLang="en-US"/>
        </a:p>
      </dgm:t>
    </dgm:pt>
    <dgm:pt modelId="{B58EEEC8-8D5C-4CB6-A4D1-3120220A3E87}">
      <dgm:prSet phldrT="[テキスト]" custT="1"/>
      <dgm:spPr/>
      <dgm:t>
        <a:bodyPr/>
        <a:lstStyle/>
        <a:p>
          <a:r>
            <a:rPr kumimoji="1" lang="ja-JP" altLang="en-US" sz="2000" b="1" dirty="0"/>
            <a:t>音楽療法</a:t>
          </a:r>
        </a:p>
      </dgm:t>
    </dgm:pt>
    <dgm:pt modelId="{4C00DF5B-C16D-4604-8A0C-1B684956F2F6}" type="parTrans" cxnId="{16A88EB1-6D3F-4F1A-937C-777B24598DDB}">
      <dgm:prSet/>
      <dgm:spPr/>
      <dgm:t>
        <a:bodyPr/>
        <a:lstStyle/>
        <a:p>
          <a:endParaRPr kumimoji="1" lang="ja-JP" altLang="en-US"/>
        </a:p>
      </dgm:t>
    </dgm:pt>
    <dgm:pt modelId="{7CB25EAF-C8F5-4FB5-90E9-488E967EC72B}" type="sibTrans" cxnId="{16A88EB1-6D3F-4F1A-937C-777B24598DDB}">
      <dgm:prSet/>
      <dgm:spPr/>
      <dgm:t>
        <a:bodyPr/>
        <a:lstStyle/>
        <a:p>
          <a:endParaRPr kumimoji="1" lang="ja-JP" altLang="en-US"/>
        </a:p>
      </dgm:t>
    </dgm:pt>
    <dgm:pt modelId="{2DA2E7A6-47A1-42F3-A4DE-B9C39B5050D7}">
      <dgm:prSet phldrT="[テキスト]" custT="1"/>
      <dgm:spPr/>
      <dgm:t>
        <a:bodyPr/>
        <a:lstStyle/>
        <a:p>
          <a:pPr algn="l"/>
          <a:r>
            <a:rPr kumimoji="1" lang="ja-JP" altLang="en-US" sz="4400" b="1" dirty="0"/>
            <a:t>外科的治療</a:t>
          </a:r>
        </a:p>
      </dgm:t>
    </dgm:pt>
    <dgm:pt modelId="{582BEFC4-596D-4E9F-998E-B40B997BF762}" type="parTrans" cxnId="{8BF1B866-0986-499E-8E28-D39A3F9719EC}">
      <dgm:prSet/>
      <dgm:spPr/>
      <dgm:t>
        <a:bodyPr/>
        <a:lstStyle/>
        <a:p>
          <a:endParaRPr kumimoji="1" lang="ja-JP" altLang="en-US"/>
        </a:p>
      </dgm:t>
    </dgm:pt>
    <dgm:pt modelId="{A39CEC1E-BBDB-4115-B2EE-8830BB3B5324}" type="sibTrans" cxnId="{8BF1B866-0986-499E-8E28-D39A3F9719EC}">
      <dgm:prSet/>
      <dgm:spPr/>
      <dgm:t>
        <a:bodyPr/>
        <a:lstStyle/>
        <a:p>
          <a:endParaRPr kumimoji="1" lang="ja-JP" altLang="en-US"/>
        </a:p>
      </dgm:t>
    </dgm:pt>
    <dgm:pt modelId="{A35FB040-44F7-444D-A3E2-D3DDAC7BB993}">
      <dgm:prSet phldrT="[テキスト]" custT="1"/>
      <dgm:spPr/>
      <dgm:t>
        <a:bodyPr/>
        <a:lstStyle/>
        <a:p>
          <a:r>
            <a:rPr kumimoji="1" lang="ja-JP" altLang="en-US" sz="2000" b="1" dirty="0"/>
            <a:t>脳腫瘍</a:t>
          </a:r>
        </a:p>
      </dgm:t>
    </dgm:pt>
    <dgm:pt modelId="{D67BD8FB-4B4C-4432-ACF1-06E0A039E864}" type="parTrans" cxnId="{FFC27D83-7E29-4848-904B-034BAC2A5F3D}">
      <dgm:prSet/>
      <dgm:spPr/>
      <dgm:t>
        <a:bodyPr/>
        <a:lstStyle/>
        <a:p>
          <a:endParaRPr kumimoji="1" lang="ja-JP" altLang="en-US"/>
        </a:p>
      </dgm:t>
    </dgm:pt>
    <dgm:pt modelId="{85BBED87-6EBD-49A6-8142-5D99F19CBD4B}" type="sibTrans" cxnId="{FFC27D83-7E29-4848-904B-034BAC2A5F3D}">
      <dgm:prSet/>
      <dgm:spPr/>
      <dgm:t>
        <a:bodyPr/>
        <a:lstStyle/>
        <a:p>
          <a:endParaRPr kumimoji="1" lang="ja-JP" altLang="en-US"/>
        </a:p>
      </dgm:t>
    </dgm:pt>
    <dgm:pt modelId="{9A881FDB-AEF2-4373-A5CF-0DAE4D0BC031}">
      <dgm:prSet phldrT="[テキスト]" custT="1"/>
      <dgm:spPr/>
      <dgm:t>
        <a:bodyPr/>
        <a:lstStyle/>
        <a:p>
          <a:r>
            <a:rPr kumimoji="1" lang="ja-JP" altLang="en-US" sz="2000" b="1" dirty="0"/>
            <a:t>正常圧水頭症</a:t>
          </a:r>
        </a:p>
      </dgm:t>
    </dgm:pt>
    <dgm:pt modelId="{53B21BC3-B4E5-42E2-8F59-5F2E031AFDC6}" type="parTrans" cxnId="{4442E68F-B8E6-4908-8A92-43CB64814915}">
      <dgm:prSet/>
      <dgm:spPr/>
      <dgm:t>
        <a:bodyPr/>
        <a:lstStyle/>
        <a:p>
          <a:endParaRPr kumimoji="1" lang="ja-JP" altLang="en-US"/>
        </a:p>
      </dgm:t>
    </dgm:pt>
    <dgm:pt modelId="{08528DD5-995F-41F5-A435-75095C98E484}" type="sibTrans" cxnId="{4442E68F-B8E6-4908-8A92-43CB64814915}">
      <dgm:prSet/>
      <dgm:spPr/>
      <dgm:t>
        <a:bodyPr/>
        <a:lstStyle/>
        <a:p>
          <a:endParaRPr kumimoji="1" lang="ja-JP" altLang="en-US"/>
        </a:p>
      </dgm:t>
    </dgm:pt>
    <dgm:pt modelId="{0B62AB79-CDBA-400A-9557-B2BE27B68546}">
      <dgm:prSet phldrT="[テキスト]" custT="1"/>
      <dgm:spPr/>
      <dgm:t>
        <a:bodyPr/>
        <a:lstStyle/>
        <a:p>
          <a:pPr algn="l"/>
          <a:r>
            <a:rPr kumimoji="1" lang="ja-JP" altLang="en-US" sz="4400" b="1" dirty="0"/>
            <a:t>薬物療法</a:t>
          </a:r>
          <a:endParaRPr kumimoji="1" lang="en-US" altLang="ja-JP" sz="4400" b="1" dirty="0"/>
        </a:p>
      </dgm:t>
    </dgm:pt>
    <dgm:pt modelId="{72204236-0350-4FBE-AA94-404C662F3017}" type="sibTrans" cxnId="{1B1887D0-95F7-4649-8554-707418CEFFFD}">
      <dgm:prSet/>
      <dgm:spPr/>
      <dgm:t>
        <a:bodyPr/>
        <a:lstStyle/>
        <a:p>
          <a:endParaRPr kumimoji="1" lang="ja-JP" altLang="en-US"/>
        </a:p>
      </dgm:t>
    </dgm:pt>
    <dgm:pt modelId="{A9F11D3A-B44B-43AB-80DF-EF0B5CB73287}" type="parTrans" cxnId="{1B1887D0-95F7-4649-8554-707418CEFFFD}">
      <dgm:prSet/>
      <dgm:spPr/>
      <dgm:t>
        <a:bodyPr/>
        <a:lstStyle/>
        <a:p>
          <a:endParaRPr kumimoji="1" lang="ja-JP" altLang="en-US"/>
        </a:p>
      </dgm:t>
    </dgm:pt>
    <dgm:pt modelId="{212549D4-EC5F-4179-8B3F-9C34C84BBE6B}" type="pres">
      <dgm:prSet presAssocID="{295D08F4-3734-40E2-9B00-E28DBFD9CED1}" presName="Name0" presStyleCnt="0">
        <dgm:presLayoutVars>
          <dgm:dir/>
          <dgm:animLvl val="lvl"/>
          <dgm:resizeHandles val="exact"/>
        </dgm:presLayoutVars>
      </dgm:prSet>
      <dgm:spPr/>
    </dgm:pt>
    <dgm:pt modelId="{34C68A09-7E4A-443A-9017-BDC2FE83BD15}" type="pres">
      <dgm:prSet presAssocID="{0B62AB79-CDBA-400A-9557-B2BE27B68546}" presName="linNode" presStyleCnt="0"/>
      <dgm:spPr/>
    </dgm:pt>
    <dgm:pt modelId="{6C05F813-3DD7-4709-B9D2-FB228E61FFC4}" type="pres">
      <dgm:prSet presAssocID="{0B62AB79-CDBA-400A-9557-B2BE27B68546}" presName="parentText" presStyleLbl="node1" presStyleIdx="0" presStyleCnt="3">
        <dgm:presLayoutVars>
          <dgm:chMax val="1"/>
          <dgm:bulletEnabled val="1"/>
        </dgm:presLayoutVars>
      </dgm:prSet>
      <dgm:spPr/>
    </dgm:pt>
    <dgm:pt modelId="{CBDFB073-98B5-4B01-843F-2531739E0D22}" type="pres">
      <dgm:prSet presAssocID="{0B62AB79-CDBA-400A-9557-B2BE27B68546}" presName="descendantText" presStyleLbl="alignAccFollowNode1" presStyleIdx="0" presStyleCnt="3">
        <dgm:presLayoutVars>
          <dgm:bulletEnabled val="1"/>
        </dgm:presLayoutVars>
      </dgm:prSet>
      <dgm:spPr/>
    </dgm:pt>
    <dgm:pt modelId="{C866871C-985C-4813-B44D-698F1D5A80ED}" type="pres">
      <dgm:prSet presAssocID="{72204236-0350-4FBE-AA94-404C662F3017}" presName="sp" presStyleCnt="0"/>
      <dgm:spPr/>
    </dgm:pt>
    <dgm:pt modelId="{CCB0A53C-525E-4E9F-BA38-EF8BD43713A7}" type="pres">
      <dgm:prSet presAssocID="{9D4A9D25-B507-412D-93F3-CE66DAB4AF16}" presName="linNode" presStyleCnt="0"/>
      <dgm:spPr/>
    </dgm:pt>
    <dgm:pt modelId="{63DA4845-250E-4E37-B704-F5552FA70919}" type="pres">
      <dgm:prSet presAssocID="{9D4A9D25-B507-412D-93F3-CE66DAB4AF16}" presName="parentText" presStyleLbl="node1" presStyleIdx="1" presStyleCnt="3">
        <dgm:presLayoutVars>
          <dgm:chMax val="1"/>
          <dgm:bulletEnabled val="1"/>
        </dgm:presLayoutVars>
      </dgm:prSet>
      <dgm:spPr/>
    </dgm:pt>
    <dgm:pt modelId="{EAA57B57-A35C-4C4A-BC74-8EE5BD5750D6}" type="pres">
      <dgm:prSet presAssocID="{9D4A9D25-B507-412D-93F3-CE66DAB4AF16}" presName="descendantText" presStyleLbl="alignAccFollowNode1" presStyleIdx="1" presStyleCnt="3">
        <dgm:presLayoutVars>
          <dgm:bulletEnabled val="1"/>
        </dgm:presLayoutVars>
      </dgm:prSet>
      <dgm:spPr/>
    </dgm:pt>
    <dgm:pt modelId="{A7295043-A701-48F1-8EF4-ECA0E69436A3}" type="pres">
      <dgm:prSet presAssocID="{6F00DD84-9BD5-4ACE-89EF-8E6E3490F9E5}" presName="sp" presStyleCnt="0"/>
      <dgm:spPr/>
    </dgm:pt>
    <dgm:pt modelId="{14DA93AD-061D-49FD-A298-8BF242004248}" type="pres">
      <dgm:prSet presAssocID="{2DA2E7A6-47A1-42F3-A4DE-B9C39B5050D7}" presName="linNode" presStyleCnt="0"/>
      <dgm:spPr/>
    </dgm:pt>
    <dgm:pt modelId="{3E330E59-9519-486A-83DF-287A9F0ECA00}" type="pres">
      <dgm:prSet presAssocID="{2DA2E7A6-47A1-42F3-A4DE-B9C39B5050D7}" presName="parentText" presStyleLbl="node1" presStyleIdx="2" presStyleCnt="3">
        <dgm:presLayoutVars>
          <dgm:chMax val="1"/>
          <dgm:bulletEnabled val="1"/>
        </dgm:presLayoutVars>
      </dgm:prSet>
      <dgm:spPr/>
    </dgm:pt>
    <dgm:pt modelId="{758FCF90-F0C1-4DAA-ACE3-276AFB0A5B2E}" type="pres">
      <dgm:prSet presAssocID="{2DA2E7A6-47A1-42F3-A4DE-B9C39B5050D7}" presName="descendantText" presStyleLbl="alignAccFollowNode1" presStyleIdx="2" presStyleCnt="3">
        <dgm:presLayoutVars>
          <dgm:bulletEnabled val="1"/>
        </dgm:presLayoutVars>
      </dgm:prSet>
      <dgm:spPr/>
    </dgm:pt>
  </dgm:ptLst>
  <dgm:cxnLst>
    <dgm:cxn modelId="{67DEEE1F-3973-4E15-B5AA-79ABC39EDFE6}" type="presOf" srcId="{BCAAE1F7-CC05-4550-820B-9A1DC9BD9D3D}" destId="{CBDFB073-98B5-4B01-843F-2531739E0D22}" srcOrd="0" destOrd="1" presId="urn:microsoft.com/office/officeart/2005/8/layout/vList5"/>
    <dgm:cxn modelId="{A828EC26-1792-4E92-B248-7AD44FE6AEAF}" srcId="{0B62AB79-CDBA-400A-9557-B2BE27B68546}" destId="{567DBFC9-2ADF-4FB8-A5C4-FCB1636A2EBF}" srcOrd="0" destOrd="0" parTransId="{9A59AA02-517F-45BD-90CA-80D25D3CC760}" sibTransId="{98C8C266-28A1-4C1E-A305-31C375691B14}"/>
    <dgm:cxn modelId="{A4A74438-EEB4-437A-B272-6CB9A5EDA2DD}" type="presOf" srcId="{9A881FDB-AEF2-4373-A5CF-0DAE4D0BC031}" destId="{758FCF90-F0C1-4DAA-ACE3-276AFB0A5B2E}" srcOrd="0" destOrd="1" presId="urn:microsoft.com/office/officeart/2005/8/layout/vList5"/>
    <dgm:cxn modelId="{DC80EE5C-C570-4649-8F6D-4B79FA20078C}" type="presOf" srcId="{A35FB040-44F7-444D-A3E2-D3DDAC7BB993}" destId="{758FCF90-F0C1-4DAA-ACE3-276AFB0A5B2E}" srcOrd="0" destOrd="0" presId="urn:microsoft.com/office/officeart/2005/8/layout/vList5"/>
    <dgm:cxn modelId="{8BF1B866-0986-499E-8E28-D39A3F9719EC}" srcId="{295D08F4-3734-40E2-9B00-E28DBFD9CED1}" destId="{2DA2E7A6-47A1-42F3-A4DE-B9C39B5050D7}" srcOrd="2" destOrd="0" parTransId="{582BEFC4-596D-4E9F-998E-B40B997BF762}" sibTransId="{A39CEC1E-BBDB-4115-B2EE-8830BB3B5324}"/>
    <dgm:cxn modelId="{2967E348-8A85-40F0-AC2D-6D6DB93DBEFE}" srcId="{0B62AB79-CDBA-400A-9557-B2BE27B68546}" destId="{BCAAE1F7-CC05-4550-820B-9A1DC9BD9D3D}" srcOrd="1" destOrd="0" parTransId="{F8F2C859-9C88-4BD4-8E23-585A710B8B22}" sibTransId="{DF58350B-C811-4FC3-A4EA-4E01DDE57044}"/>
    <dgm:cxn modelId="{7C52E44C-1FB8-43A8-BE6D-AC20D947B530}" type="presOf" srcId="{9D4A9D25-B507-412D-93F3-CE66DAB4AF16}" destId="{63DA4845-250E-4E37-B704-F5552FA70919}" srcOrd="0" destOrd="0" presId="urn:microsoft.com/office/officeart/2005/8/layout/vList5"/>
    <dgm:cxn modelId="{8D3E7073-2206-4A73-AFE5-77CB887F36EF}" type="presOf" srcId="{2DA2E7A6-47A1-42F3-A4DE-B9C39B5050D7}" destId="{3E330E59-9519-486A-83DF-287A9F0ECA00}" srcOrd="0" destOrd="0" presId="urn:microsoft.com/office/officeart/2005/8/layout/vList5"/>
    <dgm:cxn modelId="{7108D156-B472-429E-BE1B-0C464E206FB6}" type="presOf" srcId="{918770F8-356B-4000-82B4-0645B9104D37}" destId="{EAA57B57-A35C-4C4A-BC74-8EE5BD5750D6}" srcOrd="0" destOrd="0" presId="urn:microsoft.com/office/officeart/2005/8/layout/vList5"/>
    <dgm:cxn modelId="{BA1DBB7B-32C6-4778-AB7C-F719537EB0F8}" srcId="{295D08F4-3734-40E2-9B00-E28DBFD9CED1}" destId="{9D4A9D25-B507-412D-93F3-CE66DAB4AF16}" srcOrd="1" destOrd="0" parTransId="{C44BFF3C-2D10-4775-BDE0-F7BCDD3F40C7}" sibTransId="{6F00DD84-9BD5-4ACE-89EF-8E6E3490F9E5}"/>
    <dgm:cxn modelId="{FFC27D83-7E29-4848-904B-034BAC2A5F3D}" srcId="{2DA2E7A6-47A1-42F3-A4DE-B9C39B5050D7}" destId="{A35FB040-44F7-444D-A3E2-D3DDAC7BB993}" srcOrd="0" destOrd="0" parTransId="{D67BD8FB-4B4C-4432-ACF1-06E0A039E864}" sibTransId="{85BBED87-6EBD-49A6-8142-5D99F19CBD4B}"/>
    <dgm:cxn modelId="{511D0F85-B319-498A-A838-DD4782A69F3C}" type="presOf" srcId="{B58EEEC8-8D5C-4CB6-A4D1-3120220A3E87}" destId="{EAA57B57-A35C-4C4A-BC74-8EE5BD5750D6}" srcOrd="0" destOrd="1" presId="urn:microsoft.com/office/officeart/2005/8/layout/vList5"/>
    <dgm:cxn modelId="{DF82CC8C-9C62-4DCE-83A2-E15726DBC4D9}" type="presOf" srcId="{0B62AB79-CDBA-400A-9557-B2BE27B68546}" destId="{6C05F813-3DD7-4709-B9D2-FB228E61FFC4}" srcOrd="0" destOrd="0" presId="urn:microsoft.com/office/officeart/2005/8/layout/vList5"/>
    <dgm:cxn modelId="{4442E68F-B8E6-4908-8A92-43CB64814915}" srcId="{2DA2E7A6-47A1-42F3-A4DE-B9C39B5050D7}" destId="{9A881FDB-AEF2-4373-A5CF-0DAE4D0BC031}" srcOrd="1" destOrd="0" parTransId="{53B21BC3-B4E5-42E2-8F59-5F2E031AFDC6}" sibTransId="{08528DD5-995F-41F5-A435-75095C98E484}"/>
    <dgm:cxn modelId="{E8A58C95-E0D1-47AB-9513-3C3A57FF5673}" srcId="{9D4A9D25-B507-412D-93F3-CE66DAB4AF16}" destId="{918770F8-356B-4000-82B4-0645B9104D37}" srcOrd="0" destOrd="0" parTransId="{05510EF8-CBC9-4854-91BA-7FA52F318FAE}" sibTransId="{72AED1E8-111C-432C-8B21-BEBAAEA64DA5}"/>
    <dgm:cxn modelId="{16A88EB1-6D3F-4F1A-937C-777B24598DDB}" srcId="{9D4A9D25-B507-412D-93F3-CE66DAB4AF16}" destId="{B58EEEC8-8D5C-4CB6-A4D1-3120220A3E87}" srcOrd="1" destOrd="0" parTransId="{4C00DF5B-C16D-4604-8A0C-1B684956F2F6}" sibTransId="{7CB25EAF-C8F5-4FB5-90E9-488E967EC72B}"/>
    <dgm:cxn modelId="{1B1887D0-95F7-4649-8554-707418CEFFFD}" srcId="{295D08F4-3734-40E2-9B00-E28DBFD9CED1}" destId="{0B62AB79-CDBA-400A-9557-B2BE27B68546}" srcOrd="0" destOrd="0" parTransId="{A9F11D3A-B44B-43AB-80DF-EF0B5CB73287}" sibTransId="{72204236-0350-4FBE-AA94-404C662F3017}"/>
    <dgm:cxn modelId="{C0AC2EDA-8859-4C32-90F3-1FADDBB3CC12}" type="presOf" srcId="{567DBFC9-2ADF-4FB8-A5C4-FCB1636A2EBF}" destId="{CBDFB073-98B5-4B01-843F-2531739E0D22}" srcOrd="0" destOrd="0" presId="urn:microsoft.com/office/officeart/2005/8/layout/vList5"/>
    <dgm:cxn modelId="{74ECB8FE-6423-4977-A883-84C89BFFFE88}" type="presOf" srcId="{295D08F4-3734-40E2-9B00-E28DBFD9CED1}" destId="{212549D4-EC5F-4179-8B3F-9C34C84BBE6B}" srcOrd="0" destOrd="0" presId="urn:microsoft.com/office/officeart/2005/8/layout/vList5"/>
    <dgm:cxn modelId="{A323B402-8669-45C7-9F59-DA4721F172FA}" type="presParOf" srcId="{212549D4-EC5F-4179-8B3F-9C34C84BBE6B}" destId="{34C68A09-7E4A-443A-9017-BDC2FE83BD15}" srcOrd="0" destOrd="0" presId="urn:microsoft.com/office/officeart/2005/8/layout/vList5"/>
    <dgm:cxn modelId="{9E914517-6B00-4FF8-8ADF-548DB7300351}" type="presParOf" srcId="{34C68A09-7E4A-443A-9017-BDC2FE83BD15}" destId="{6C05F813-3DD7-4709-B9D2-FB228E61FFC4}" srcOrd="0" destOrd="0" presId="urn:microsoft.com/office/officeart/2005/8/layout/vList5"/>
    <dgm:cxn modelId="{FF287D86-76AF-46C6-9E14-2125E43E5457}" type="presParOf" srcId="{34C68A09-7E4A-443A-9017-BDC2FE83BD15}" destId="{CBDFB073-98B5-4B01-843F-2531739E0D22}" srcOrd="1" destOrd="0" presId="urn:microsoft.com/office/officeart/2005/8/layout/vList5"/>
    <dgm:cxn modelId="{678C0F22-59BD-4918-A83C-EE0FDC062C3F}" type="presParOf" srcId="{212549D4-EC5F-4179-8B3F-9C34C84BBE6B}" destId="{C866871C-985C-4813-B44D-698F1D5A80ED}" srcOrd="1" destOrd="0" presId="urn:microsoft.com/office/officeart/2005/8/layout/vList5"/>
    <dgm:cxn modelId="{0940C105-115F-4FAD-B4EE-0452E67E41CD}" type="presParOf" srcId="{212549D4-EC5F-4179-8B3F-9C34C84BBE6B}" destId="{CCB0A53C-525E-4E9F-BA38-EF8BD43713A7}" srcOrd="2" destOrd="0" presId="urn:microsoft.com/office/officeart/2005/8/layout/vList5"/>
    <dgm:cxn modelId="{D7A3EFD4-3C97-4B30-AE06-9252C142F7DF}" type="presParOf" srcId="{CCB0A53C-525E-4E9F-BA38-EF8BD43713A7}" destId="{63DA4845-250E-4E37-B704-F5552FA70919}" srcOrd="0" destOrd="0" presId="urn:microsoft.com/office/officeart/2005/8/layout/vList5"/>
    <dgm:cxn modelId="{DE51D406-328B-49F0-8BBD-CC94E233618A}" type="presParOf" srcId="{CCB0A53C-525E-4E9F-BA38-EF8BD43713A7}" destId="{EAA57B57-A35C-4C4A-BC74-8EE5BD5750D6}" srcOrd="1" destOrd="0" presId="urn:microsoft.com/office/officeart/2005/8/layout/vList5"/>
    <dgm:cxn modelId="{60C532A8-F324-4BD5-A894-004D296E0D0C}" type="presParOf" srcId="{212549D4-EC5F-4179-8B3F-9C34C84BBE6B}" destId="{A7295043-A701-48F1-8EF4-ECA0E69436A3}" srcOrd="3" destOrd="0" presId="urn:microsoft.com/office/officeart/2005/8/layout/vList5"/>
    <dgm:cxn modelId="{EF9E923C-08D5-4FD4-840D-81E76DF9C01B}" type="presParOf" srcId="{212549D4-EC5F-4179-8B3F-9C34C84BBE6B}" destId="{14DA93AD-061D-49FD-A298-8BF242004248}" srcOrd="4" destOrd="0" presId="urn:microsoft.com/office/officeart/2005/8/layout/vList5"/>
    <dgm:cxn modelId="{37A4C272-4848-49BA-837F-7A9BFC079505}" type="presParOf" srcId="{14DA93AD-061D-49FD-A298-8BF242004248}" destId="{3E330E59-9519-486A-83DF-287A9F0ECA00}" srcOrd="0" destOrd="0" presId="urn:microsoft.com/office/officeart/2005/8/layout/vList5"/>
    <dgm:cxn modelId="{28D8C8E9-73D4-4C60-A881-0B936CDE7567}" type="presParOf" srcId="{14DA93AD-061D-49FD-A298-8BF242004248}" destId="{758FCF90-F0C1-4DAA-ACE3-276AFB0A5B2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FD6D1-4675-4ADA-A10C-9E6773C5ABE2}" type="doc">
      <dgm:prSet loTypeId="urn:microsoft.com/office/officeart/2005/8/layout/hChevron3" loCatId="process" qsTypeId="urn:microsoft.com/office/officeart/2005/8/quickstyle/3d1" qsCatId="3D" csTypeId="urn:microsoft.com/office/officeart/2005/8/colors/accent1_2" csCatId="accent1" phldr="1"/>
      <dgm:spPr/>
    </dgm:pt>
    <dgm:pt modelId="{C094E31C-92CF-47FE-B3CB-921F154D5999}">
      <dgm:prSet phldrT="[テキスト]" custT="1"/>
      <dgm:spPr/>
      <dgm:t>
        <a:bodyPr/>
        <a:lstStyle/>
        <a:p>
          <a:r>
            <a:rPr kumimoji="1" lang="ja-JP" altLang="en-US" sz="3600" b="1" dirty="0"/>
            <a:t>一次予防</a:t>
          </a:r>
        </a:p>
      </dgm:t>
    </dgm:pt>
    <dgm:pt modelId="{04371661-72BE-4B89-9B49-CFD7A268362A}" type="parTrans" cxnId="{1C6F2CFC-BF02-4568-87B8-AE49260DE5BB}">
      <dgm:prSet/>
      <dgm:spPr/>
      <dgm:t>
        <a:bodyPr/>
        <a:lstStyle/>
        <a:p>
          <a:endParaRPr kumimoji="1" lang="ja-JP" altLang="en-US" sz="1800"/>
        </a:p>
      </dgm:t>
    </dgm:pt>
    <dgm:pt modelId="{BC8039A0-DFBD-4E74-AFA9-BEDEF42923B3}" type="sibTrans" cxnId="{1C6F2CFC-BF02-4568-87B8-AE49260DE5BB}">
      <dgm:prSet/>
      <dgm:spPr/>
      <dgm:t>
        <a:bodyPr/>
        <a:lstStyle/>
        <a:p>
          <a:endParaRPr kumimoji="1" lang="ja-JP" altLang="en-US" sz="1800"/>
        </a:p>
      </dgm:t>
    </dgm:pt>
    <dgm:pt modelId="{3093F01D-73B0-44F8-853F-80288CAAC7F3}">
      <dgm:prSet phldrT="[テキスト]" custT="1"/>
      <dgm:spPr/>
      <dgm:t>
        <a:bodyPr/>
        <a:lstStyle/>
        <a:p>
          <a:r>
            <a:rPr kumimoji="1" lang="ja-JP" altLang="en-US" sz="3600" b="1" dirty="0"/>
            <a:t>二次予防</a:t>
          </a:r>
        </a:p>
      </dgm:t>
    </dgm:pt>
    <dgm:pt modelId="{923CAFCC-EC1F-4674-BA7D-C2DB58FA4F91}" type="parTrans" cxnId="{BA27722A-627E-462E-AA0E-25F288CAA60E}">
      <dgm:prSet/>
      <dgm:spPr/>
      <dgm:t>
        <a:bodyPr/>
        <a:lstStyle/>
        <a:p>
          <a:endParaRPr kumimoji="1" lang="ja-JP" altLang="en-US" sz="1800"/>
        </a:p>
      </dgm:t>
    </dgm:pt>
    <dgm:pt modelId="{B58A540E-8207-4590-9894-142CC7741D99}" type="sibTrans" cxnId="{BA27722A-627E-462E-AA0E-25F288CAA60E}">
      <dgm:prSet/>
      <dgm:spPr/>
      <dgm:t>
        <a:bodyPr/>
        <a:lstStyle/>
        <a:p>
          <a:endParaRPr kumimoji="1" lang="ja-JP" altLang="en-US" sz="1800"/>
        </a:p>
      </dgm:t>
    </dgm:pt>
    <dgm:pt modelId="{BBCAE208-3F4C-413A-815D-40953D9C79EC}">
      <dgm:prSet phldrT="[テキスト]" custT="1"/>
      <dgm:spPr/>
      <dgm:t>
        <a:bodyPr/>
        <a:lstStyle/>
        <a:p>
          <a:r>
            <a:rPr kumimoji="1" lang="ja-JP" altLang="en-US" sz="3600" b="1" dirty="0"/>
            <a:t>三次予防</a:t>
          </a:r>
        </a:p>
      </dgm:t>
    </dgm:pt>
    <dgm:pt modelId="{9248D0BE-7E48-4C17-8EB5-20986AF37CAC}" type="parTrans" cxnId="{D9A723AF-0FBD-4809-9772-D454B18303F2}">
      <dgm:prSet/>
      <dgm:spPr/>
      <dgm:t>
        <a:bodyPr/>
        <a:lstStyle/>
        <a:p>
          <a:endParaRPr kumimoji="1" lang="ja-JP" altLang="en-US" sz="1800"/>
        </a:p>
      </dgm:t>
    </dgm:pt>
    <dgm:pt modelId="{ED427044-2068-4727-B437-34D64E0514ED}" type="sibTrans" cxnId="{D9A723AF-0FBD-4809-9772-D454B18303F2}">
      <dgm:prSet/>
      <dgm:spPr/>
      <dgm:t>
        <a:bodyPr/>
        <a:lstStyle/>
        <a:p>
          <a:endParaRPr kumimoji="1" lang="ja-JP" altLang="en-US" sz="1800"/>
        </a:p>
      </dgm:t>
    </dgm:pt>
    <dgm:pt modelId="{B377D59A-FF96-46C7-ADDF-6B888E282A42}" type="pres">
      <dgm:prSet presAssocID="{B37FD6D1-4675-4ADA-A10C-9E6773C5ABE2}" presName="Name0" presStyleCnt="0">
        <dgm:presLayoutVars>
          <dgm:dir/>
          <dgm:resizeHandles val="exact"/>
        </dgm:presLayoutVars>
      </dgm:prSet>
      <dgm:spPr/>
    </dgm:pt>
    <dgm:pt modelId="{7C6BE1E1-560A-46A6-9496-91AFE359E5CC}" type="pres">
      <dgm:prSet presAssocID="{C094E31C-92CF-47FE-B3CB-921F154D5999}" presName="parTxOnly" presStyleLbl="node1" presStyleIdx="0" presStyleCnt="3" custScaleX="154317" custScaleY="130904">
        <dgm:presLayoutVars>
          <dgm:bulletEnabled val="1"/>
        </dgm:presLayoutVars>
      </dgm:prSet>
      <dgm:spPr/>
    </dgm:pt>
    <dgm:pt modelId="{0966C6C0-7125-4A6A-8710-89326A529446}" type="pres">
      <dgm:prSet presAssocID="{BC8039A0-DFBD-4E74-AFA9-BEDEF42923B3}" presName="parSpace" presStyleCnt="0"/>
      <dgm:spPr/>
    </dgm:pt>
    <dgm:pt modelId="{E4F2AFCE-EB0E-4D65-A4E5-73609A731341}" type="pres">
      <dgm:prSet presAssocID="{3093F01D-73B0-44F8-853F-80288CAAC7F3}" presName="parTxOnly" presStyleLbl="node1" presStyleIdx="1" presStyleCnt="3" custScaleX="172168" custScaleY="130904">
        <dgm:presLayoutVars>
          <dgm:bulletEnabled val="1"/>
        </dgm:presLayoutVars>
      </dgm:prSet>
      <dgm:spPr/>
    </dgm:pt>
    <dgm:pt modelId="{D4EE0BCF-6B06-4626-BF56-E91C6493FD86}" type="pres">
      <dgm:prSet presAssocID="{B58A540E-8207-4590-9894-142CC7741D99}" presName="parSpace" presStyleCnt="0"/>
      <dgm:spPr/>
    </dgm:pt>
    <dgm:pt modelId="{A3B16D84-9817-44DF-ACAE-3448D7586CDC}" type="pres">
      <dgm:prSet presAssocID="{BBCAE208-3F4C-413A-815D-40953D9C79EC}" presName="parTxOnly" presStyleLbl="node1" presStyleIdx="2" presStyleCnt="3" custScaleX="179935" custScaleY="133232">
        <dgm:presLayoutVars>
          <dgm:bulletEnabled val="1"/>
        </dgm:presLayoutVars>
      </dgm:prSet>
      <dgm:spPr/>
    </dgm:pt>
  </dgm:ptLst>
  <dgm:cxnLst>
    <dgm:cxn modelId="{BA27722A-627E-462E-AA0E-25F288CAA60E}" srcId="{B37FD6D1-4675-4ADA-A10C-9E6773C5ABE2}" destId="{3093F01D-73B0-44F8-853F-80288CAAC7F3}" srcOrd="1" destOrd="0" parTransId="{923CAFCC-EC1F-4674-BA7D-C2DB58FA4F91}" sibTransId="{B58A540E-8207-4590-9894-142CC7741D99}"/>
    <dgm:cxn modelId="{BAA7B047-4610-4DE2-A0D1-FA206957E09D}" type="presOf" srcId="{C094E31C-92CF-47FE-B3CB-921F154D5999}" destId="{7C6BE1E1-560A-46A6-9496-91AFE359E5CC}" srcOrd="0" destOrd="0" presId="urn:microsoft.com/office/officeart/2005/8/layout/hChevron3"/>
    <dgm:cxn modelId="{D9A723AF-0FBD-4809-9772-D454B18303F2}" srcId="{B37FD6D1-4675-4ADA-A10C-9E6773C5ABE2}" destId="{BBCAE208-3F4C-413A-815D-40953D9C79EC}" srcOrd="2" destOrd="0" parTransId="{9248D0BE-7E48-4C17-8EB5-20986AF37CAC}" sibTransId="{ED427044-2068-4727-B437-34D64E0514ED}"/>
    <dgm:cxn modelId="{81A4AFC8-2B60-43EA-939F-665807D329C6}" type="presOf" srcId="{BBCAE208-3F4C-413A-815D-40953D9C79EC}" destId="{A3B16D84-9817-44DF-ACAE-3448D7586CDC}" srcOrd="0" destOrd="0" presId="urn:microsoft.com/office/officeart/2005/8/layout/hChevron3"/>
    <dgm:cxn modelId="{3FA138CB-7EC2-45C1-BD5D-01B9DFB83D04}" type="presOf" srcId="{3093F01D-73B0-44F8-853F-80288CAAC7F3}" destId="{E4F2AFCE-EB0E-4D65-A4E5-73609A731341}" srcOrd="0" destOrd="0" presId="urn:microsoft.com/office/officeart/2005/8/layout/hChevron3"/>
    <dgm:cxn modelId="{43606ADB-A47B-4058-9808-487BF579F6D6}" type="presOf" srcId="{B37FD6D1-4675-4ADA-A10C-9E6773C5ABE2}" destId="{B377D59A-FF96-46C7-ADDF-6B888E282A42}" srcOrd="0" destOrd="0" presId="urn:microsoft.com/office/officeart/2005/8/layout/hChevron3"/>
    <dgm:cxn modelId="{1C6F2CFC-BF02-4568-87B8-AE49260DE5BB}" srcId="{B37FD6D1-4675-4ADA-A10C-9E6773C5ABE2}" destId="{C094E31C-92CF-47FE-B3CB-921F154D5999}" srcOrd="0" destOrd="0" parTransId="{04371661-72BE-4B89-9B49-CFD7A268362A}" sibTransId="{BC8039A0-DFBD-4E74-AFA9-BEDEF42923B3}"/>
    <dgm:cxn modelId="{ED8AD876-B6C2-42BF-9172-17ADAF49C536}" type="presParOf" srcId="{B377D59A-FF96-46C7-ADDF-6B888E282A42}" destId="{7C6BE1E1-560A-46A6-9496-91AFE359E5CC}" srcOrd="0" destOrd="0" presId="urn:microsoft.com/office/officeart/2005/8/layout/hChevron3"/>
    <dgm:cxn modelId="{A1748627-8DE7-4BBD-9572-C1E425908B07}" type="presParOf" srcId="{B377D59A-FF96-46C7-ADDF-6B888E282A42}" destId="{0966C6C0-7125-4A6A-8710-89326A529446}" srcOrd="1" destOrd="0" presId="urn:microsoft.com/office/officeart/2005/8/layout/hChevron3"/>
    <dgm:cxn modelId="{242ED19E-577E-4C2D-B583-437E447B5715}" type="presParOf" srcId="{B377D59A-FF96-46C7-ADDF-6B888E282A42}" destId="{E4F2AFCE-EB0E-4D65-A4E5-73609A731341}" srcOrd="2" destOrd="0" presId="urn:microsoft.com/office/officeart/2005/8/layout/hChevron3"/>
    <dgm:cxn modelId="{D3188DEB-68DF-42D6-B686-26D03A0815F2}" type="presParOf" srcId="{B377D59A-FF96-46C7-ADDF-6B888E282A42}" destId="{D4EE0BCF-6B06-4626-BF56-E91C6493FD86}" srcOrd="3" destOrd="0" presId="urn:microsoft.com/office/officeart/2005/8/layout/hChevron3"/>
    <dgm:cxn modelId="{BDAED791-24A4-4E64-9A2F-6199214B2EE2}" type="presParOf" srcId="{B377D59A-FF96-46C7-ADDF-6B888E282A42}" destId="{A3B16D84-9817-44DF-ACAE-3448D7586C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FB073-98B5-4B01-843F-2531739E0D22}">
      <dsp:nvSpPr>
        <dsp:cNvPr id="0" name=""/>
        <dsp:cNvSpPr/>
      </dsp:nvSpPr>
      <dsp:spPr>
        <a:xfrm rot="5400000">
          <a:off x="6269457" y="-2511826"/>
          <a:ext cx="1119782" cy="642762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a:t>抗認知症薬⇒中核症状へ</a:t>
          </a:r>
        </a:p>
        <a:p>
          <a:pPr marL="228600" lvl="1" indent="-228600" algn="l" defTabSz="889000">
            <a:lnSpc>
              <a:spcPct val="90000"/>
            </a:lnSpc>
            <a:spcBef>
              <a:spcPct val="0"/>
            </a:spcBef>
            <a:spcAft>
              <a:spcPct val="15000"/>
            </a:spcAft>
            <a:buChar char="•"/>
          </a:pPr>
          <a:r>
            <a:rPr kumimoji="1" lang="ja-JP" altLang="en-US" sz="2000" b="1" kern="1200" dirty="0"/>
            <a:t>向精神病薬⇒周辺症状へ</a:t>
          </a:r>
        </a:p>
      </dsp:txBody>
      <dsp:txXfrm rot="-5400000">
        <a:off x="3615538" y="196756"/>
        <a:ext cx="6372959" cy="1010456"/>
      </dsp:txXfrm>
    </dsp:sp>
    <dsp:sp modelId="{6C05F813-3DD7-4709-B9D2-FB228E61FFC4}">
      <dsp:nvSpPr>
        <dsp:cNvPr id="0" name=""/>
        <dsp:cNvSpPr/>
      </dsp:nvSpPr>
      <dsp:spPr>
        <a:xfrm>
          <a:off x="0" y="2120"/>
          <a:ext cx="3615537" cy="13997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l" defTabSz="1955800">
            <a:lnSpc>
              <a:spcPct val="90000"/>
            </a:lnSpc>
            <a:spcBef>
              <a:spcPct val="0"/>
            </a:spcBef>
            <a:spcAft>
              <a:spcPct val="35000"/>
            </a:spcAft>
            <a:buNone/>
          </a:pPr>
          <a:r>
            <a:rPr kumimoji="1" lang="ja-JP" altLang="en-US" sz="4400" b="1" kern="1200" dirty="0"/>
            <a:t>薬物療法</a:t>
          </a:r>
          <a:endParaRPr kumimoji="1" lang="en-US" altLang="ja-JP" sz="4400" b="1" kern="1200" dirty="0"/>
        </a:p>
      </dsp:txBody>
      <dsp:txXfrm>
        <a:off x="68329" y="70449"/>
        <a:ext cx="3478879" cy="1263070"/>
      </dsp:txXfrm>
    </dsp:sp>
    <dsp:sp modelId="{EAA57B57-A35C-4C4A-BC74-8EE5BD5750D6}">
      <dsp:nvSpPr>
        <dsp:cNvPr id="0" name=""/>
        <dsp:cNvSpPr/>
      </dsp:nvSpPr>
      <dsp:spPr>
        <a:xfrm rot="5400000">
          <a:off x="6269457" y="-1042111"/>
          <a:ext cx="1119782" cy="642762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a:t>回想法</a:t>
          </a:r>
        </a:p>
        <a:p>
          <a:pPr marL="228600" lvl="1" indent="-228600" algn="l" defTabSz="889000">
            <a:lnSpc>
              <a:spcPct val="90000"/>
            </a:lnSpc>
            <a:spcBef>
              <a:spcPct val="0"/>
            </a:spcBef>
            <a:spcAft>
              <a:spcPct val="15000"/>
            </a:spcAft>
            <a:buChar char="•"/>
          </a:pPr>
          <a:r>
            <a:rPr kumimoji="1" lang="ja-JP" altLang="en-US" sz="2000" b="1" kern="1200" dirty="0"/>
            <a:t>音楽療法</a:t>
          </a:r>
        </a:p>
      </dsp:txBody>
      <dsp:txXfrm rot="-5400000">
        <a:off x="3615538" y="1666471"/>
        <a:ext cx="6372959" cy="1010456"/>
      </dsp:txXfrm>
    </dsp:sp>
    <dsp:sp modelId="{63DA4845-250E-4E37-B704-F5552FA70919}">
      <dsp:nvSpPr>
        <dsp:cNvPr id="0" name=""/>
        <dsp:cNvSpPr/>
      </dsp:nvSpPr>
      <dsp:spPr>
        <a:xfrm>
          <a:off x="0" y="1471835"/>
          <a:ext cx="3615537" cy="13997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l" defTabSz="1955800">
            <a:lnSpc>
              <a:spcPct val="90000"/>
            </a:lnSpc>
            <a:spcBef>
              <a:spcPct val="0"/>
            </a:spcBef>
            <a:spcAft>
              <a:spcPct val="35000"/>
            </a:spcAft>
            <a:buNone/>
          </a:pPr>
          <a:r>
            <a:rPr kumimoji="1" lang="ja-JP" altLang="en-US" sz="4400" b="1" kern="1200" dirty="0"/>
            <a:t>非薬物療法</a:t>
          </a:r>
        </a:p>
      </dsp:txBody>
      <dsp:txXfrm>
        <a:off x="68329" y="1540164"/>
        <a:ext cx="3478879" cy="1263070"/>
      </dsp:txXfrm>
    </dsp:sp>
    <dsp:sp modelId="{758FCF90-F0C1-4DAA-ACE3-276AFB0A5B2E}">
      <dsp:nvSpPr>
        <dsp:cNvPr id="0" name=""/>
        <dsp:cNvSpPr/>
      </dsp:nvSpPr>
      <dsp:spPr>
        <a:xfrm rot="5400000">
          <a:off x="6269457" y="427603"/>
          <a:ext cx="1119782" cy="642762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a:t>脳腫瘍</a:t>
          </a:r>
        </a:p>
        <a:p>
          <a:pPr marL="228600" lvl="1" indent="-228600" algn="l" defTabSz="889000">
            <a:lnSpc>
              <a:spcPct val="90000"/>
            </a:lnSpc>
            <a:spcBef>
              <a:spcPct val="0"/>
            </a:spcBef>
            <a:spcAft>
              <a:spcPct val="15000"/>
            </a:spcAft>
            <a:buChar char="•"/>
          </a:pPr>
          <a:r>
            <a:rPr kumimoji="1" lang="ja-JP" altLang="en-US" sz="2000" b="1" kern="1200" dirty="0"/>
            <a:t>正常圧水頭症</a:t>
          </a:r>
        </a:p>
      </dsp:txBody>
      <dsp:txXfrm rot="-5400000">
        <a:off x="3615538" y="3136186"/>
        <a:ext cx="6372959" cy="1010456"/>
      </dsp:txXfrm>
    </dsp:sp>
    <dsp:sp modelId="{3E330E59-9519-486A-83DF-287A9F0ECA00}">
      <dsp:nvSpPr>
        <dsp:cNvPr id="0" name=""/>
        <dsp:cNvSpPr/>
      </dsp:nvSpPr>
      <dsp:spPr>
        <a:xfrm>
          <a:off x="0" y="2941550"/>
          <a:ext cx="3615537" cy="13997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l" defTabSz="1955800">
            <a:lnSpc>
              <a:spcPct val="90000"/>
            </a:lnSpc>
            <a:spcBef>
              <a:spcPct val="0"/>
            </a:spcBef>
            <a:spcAft>
              <a:spcPct val="35000"/>
            </a:spcAft>
            <a:buNone/>
          </a:pPr>
          <a:r>
            <a:rPr kumimoji="1" lang="ja-JP" altLang="en-US" sz="4400" b="1" kern="1200" dirty="0"/>
            <a:t>外科的治療</a:t>
          </a:r>
        </a:p>
      </dsp:txBody>
      <dsp:txXfrm>
        <a:off x="68329" y="3009879"/>
        <a:ext cx="3478879" cy="1263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BE1E1-560A-46A6-9496-91AFE359E5CC}">
      <dsp:nvSpPr>
        <dsp:cNvPr id="0" name=""/>
        <dsp:cNvSpPr/>
      </dsp:nvSpPr>
      <dsp:spPr>
        <a:xfrm>
          <a:off x="1206" y="382654"/>
          <a:ext cx="3927089" cy="1332508"/>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96012" rIns="48006" bIns="96012" numCol="1" spcCol="1270" anchor="ctr" anchorCtr="0">
          <a:noAutofit/>
        </a:bodyPr>
        <a:lstStyle/>
        <a:p>
          <a:pPr marL="0" lvl="0" indent="0" algn="ctr" defTabSz="1600200">
            <a:lnSpc>
              <a:spcPct val="90000"/>
            </a:lnSpc>
            <a:spcBef>
              <a:spcPct val="0"/>
            </a:spcBef>
            <a:spcAft>
              <a:spcPct val="35000"/>
            </a:spcAft>
            <a:buNone/>
          </a:pPr>
          <a:r>
            <a:rPr kumimoji="1" lang="ja-JP" altLang="en-US" sz="3600" b="1" kern="1200" dirty="0"/>
            <a:t>一次予防</a:t>
          </a:r>
        </a:p>
      </dsp:txBody>
      <dsp:txXfrm>
        <a:off x="1206" y="382654"/>
        <a:ext cx="3593962" cy="1332508"/>
      </dsp:txXfrm>
    </dsp:sp>
    <dsp:sp modelId="{E4F2AFCE-EB0E-4D65-A4E5-73609A731341}">
      <dsp:nvSpPr>
        <dsp:cNvPr id="0" name=""/>
        <dsp:cNvSpPr/>
      </dsp:nvSpPr>
      <dsp:spPr>
        <a:xfrm>
          <a:off x="3419331" y="382654"/>
          <a:ext cx="4381364" cy="1332508"/>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kumimoji="1" lang="ja-JP" altLang="en-US" sz="3600" b="1" kern="1200" dirty="0"/>
            <a:t>二次予防</a:t>
          </a:r>
        </a:p>
      </dsp:txBody>
      <dsp:txXfrm>
        <a:off x="4085585" y="382654"/>
        <a:ext cx="3048856" cy="1332508"/>
      </dsp:txXfrm>
    </dsp:sp>
    <dsp:sp modelId="{A3B16D84-9817-44DF-ACAE-3448D7586CDC}">
      <dsp:nvSpPr>
        <dsp:cNvPr id="0" name=""/>
        <dsp:cNvSpPr/>
      </dsp:nvSpPr>
      <dsp:spPr>
        <a:xfrm>
          <a:off x="7291732" y="370806"/>
          <a:ext cx="4579021" cy="135620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kumimoji="1" lang="ja-JP" altLang="en-US" sz="3600" b="1" kern="1200" dirty="0"/>
            <a:t>三次予防</a:t>
          </a:r>
        </a:p>
      </dsp:txBody>
      <dsp:txXfrm>
        <a:off x="7969835" y="370806"/>
        <a:ext cx="3222816" cy="13562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557DD-B0DA-431C-AF9B-02D6E3D16EE4}" type="datetimeFigureOut">
              <a:rPr kumimoji="1" lang="ja-JP" altLang="en-US" smtClean="0"/>
              <a:t>2018/4/19</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3D838-1EF7-4961-9D1C-C604C911EDAB}" type="slidenum">
              <a:rPr kumimoji="1" lang="ja-JP" altLang="en-US" smtClean="0"/>
              <a:t>‹#›</a:t>
            </a:fld>
            <a:endParaRPr kumimoji="1" lang="ja-JP" altLang="en-US"/>
          </a:p>
        </p:txBody>
      </p:sp>
    </p:spTree>
    <p:extLst>
      <p:ext uri="{BB962C8B-B14F-4D97-AF65-F5344CB8AC3E}">
        <p14:creationId xmlns:p14="http://schemas.microsoft.com/office/powerpoint/2010/main" val="2376204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a:t>
            </a:fld>
            <a:endParaRPr kumimoji="1" lang="ja-JP" altLang="en-US"/>
          </a:p>
        </p:txBody>
      </p:sp>
    </p:spTree>
    <p:extLst>
      <p:ext uri="{BB962C8B-B14F-4D97-AF65-F5344CB8AC3E}">
        <p14:creationId xmlns:p14="http://schemas.microsoft.com/office/powerpoint/2010/main" val="187323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アルツハイマー、血管性、レビー小体、その他の</a:t>
            </a:r>
            <a:r>
              <a:rPr kumimoji="1" lang="en-US" altLang="ja-JP" dirty="0"/>
              <a:t>4</a:t>
            </a:r>
            <a:r>
              <a:rPr kumimoji="1" lang="ja-JP" altLang="en-US" dirty="0" err="1"/>
              <a:t>つに</a:t>
            </a:r>
            <a:r>
              <a:rPr kumimoji="1" lang="ja-JP" altLang="en-US" dirty="0"/>
              <a:t>分けられ、この中でアルツハイマーは</a:t>
            </a:r>
            <a:r>
              <a:rPr kumimoji="1" lang="en-US" altLang="ja-JP" dirty="0"/>
              <a:t>6</a:t>
            </a:r>
            <a:r>
              <a:rPr kumimoji="1" lang="ja-JP" altLang="en-US" dirty="0"/>
              <a:t>割を占めます。</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10</a:t>
            </a:fld>
            <a:endParaRPr kumimoji="1" lang="ja-JP" altLang="en-US"/>
          </a:p>
        </p:txBody>
      </p:sp>
    </p:spTree>
    <p:extLst>
      <p:ext uri="{BB962C8B-B14F-4D97-AF65-F5344CB8AC3E}">
        <p14:creationId xmlns:p14="http://schemas.microsoft.com/office/powerpoint/2010/main" val="95255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たんぱく質</a:t>
            </a:r>
            <a:endParaRPr kumimoji="1" lang="en-US" altLang="ja-JP" dirty="0"/>
          </a:p>
          <a:p>
            <a:r>
              <a:rPr kumimoji="1" lang="ja-JP" altLang="en-US" dirty="0"/>
              <a:t>大脳皮質や海馬を中心に、多数の老人斑と神経原線維変化が見られる⇒多量に出現し脳委縮を引き起こす</a:t>
            </a:r>
            <a:endParaRPr kumimoji="1" lang="en-US" altLang="ja-JP" dirty="0"/>
          </a:p>
          <a:p>
            <a:r>
              <a:rPr kumimoji="1" lang="ja-JP" altLang="en-US" dirty="0"/>
              <a:t>特に老人斑は発生する</a:t>
            </a:r>
            <a:r>
              <a:rPr kumimoji="1" lang="en-US" altLang="ja-JP" dirty="0"/>
              <a:t>10</a:t>
            </a:r>
            <a:r>
              <a:rPr kumimoji="1" lang="ja-JP" altLang="en-US" dirty="0"/>
              <a:t>年以上の前から脳に沈着し始める</a:t>
            </a:r>
            <a:endParaRPr kumimoji="1" lang="en-US" altLang="ja-JP"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11</a:t>
            </a:fld>
            <a:endParaRPr kumimoji="1" lang="ja-JP" altLang="en-US"/>
          </a:p>
        </p:txBody>
      </p:sp>
    </p:spTree>
    <p:extLst>
      <p:ext uri="{BB962C8B-B14F-4D97-AF65-F5344CB8AC3E}">
        <p14:creationId xmlns:p14="http://schemas.microsoft.com/office/powerpoint/2010/main" val="173819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レビー小体⇒大脳皮質など広範囲に広がる⇒レビー小体型認知症</a:t>
            </a:r>
            <a:endParaRPr kumimoji="1" lang="en-US" altLang="ja-JP" dirty="0"/>
          </a:p>
          <a:p>
            <a:r>
              <a:rPr kumimoji="1" lang="ja-JP" altLang="en-US" dirty="0"/>
              <a:t>レビー小体⇒脳幹に限局⇒パーキンソン病</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13</a:t>
            </a:fld>
            <a:endParaRPr kumimoji="1" lang="ja-JP" altLang="en-US"/>
          </a:p>
        </p:txBody>
      </p:sp>
    </p:spTree>
    <p:extLst>
      <p:ext uri="{BB962C8B-B14F-4D97-AF65-F5344CB8AC3E}">
        <p14:creationId xmlns:p14="http://schemas.microsoft.com/office/powerpoint/2010/main" val="313517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物忘れとは体験したことの一部を忘れてしまうことで物忘れをしている自覚があります。一方で認知症は体験したことの全体を忘れてしまい、物忘れをしていることを自覚がありません。また、段取りよく物事を行えなくなる、日付を忘れてしまう等の症状が出現します。</a:t>
            </a:r>
            <a:endParaRPr kumimoji="1" lang="en-US" altLang="ja-JP" dirty="0"/>
          </a:p>
          <a:p>
            <a:r>
              <a:rPr kumimoji="1" lang="ja-JP" altLang="en-US" dirty="0"/>
              <a:t>例えば物忘れはご飯の内容を忘れる、認知症はご飯を食べたことを忘れる</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17</a:t>
            </a:fld>
            <a:endParaRPr kumimoji="1" lang="ja-JP" altLang="en-US"/>
          </a:p>
        </p:txBody>
      </p:sp>
    </p:spTree>
    <p:extLst>
      <p:ext uri="{BB962C8B-B14F-4D97-AF65-F5344CB8AC3E}">
        <p14:creationId xmlns:p14="http://schemas.microsoft.com/office/powerpoint/2010/main" val="29752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家族⇒現在問題となってる状況、症状、経過など</a:t>
            </a:r>
            <a:endParaRPr kumimoji="1" lang="en-US" altLang="ja-JP" dirty="0"/>
          </a:p>
          <a:p>
            <a:r>
              <a:rPr kumimoji="1" lang="ja-JP" altLang="en-US" dirty="0"/>
              <a:t>本人⇒今までの生活や人生、朝食の内容やどのようにして病院まで来たか</a:t>
            </a:r>
            <a:endParaRPr kumimoji="1" lang="en-US" altLang="ja-JP" dirty="0"/>
          </a:p>
          <a:p>
            <a:r>
              <a:rPr kumimoji="1" lang="ja-JP" altLang="ja-JP" sz="1200" kern="1200" dirty="0">
                <a:solidFill>
                  <a:schemeClr val="tx1"/>
                </a:solidFill>
                <a:effectLst/>
                <a:latin typeface="+mn-lt"/>
                <a:ea typeface="+mn-ea"/>
                <a:cs typeface="+mn-cs"/>
              </a:rPr>
              <a:t>認知症の診断方法です。基本は患者と家族への問診にて行われます。流れは以下の図の通りで本人、家族の訴えを元に問診を行います。そこで認知機能検査を行い、認知症が疑われた場合画像検査や、特徴的な症状の有無を確認し以下の</a:t>
            </a:r>
            <a:r>
              <a:rPr kumimoji="1" lang="en-US" altLang="ja-JP" sz="1200" kern="1200" dirty="0">
                <a:solidFill>
                  <a:schemeClr val="tx1"/>
                </a:solidFill>
                <a:effectLst/>
                <a:latin typeface="+mn-lt"/>
                <a:ea typeface="+mn-ea"/>
                <a:cs typeface="+mn-cs"/>
              </a:rPr>
              <a:t>5</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診断を付けます。</a:t>
            </a:r>
          </a:p>
          <a:p>
            <a:r>
              <a:rPr kumimoji="1" lang="ja-JP" altLang="ja-JP" sz="1200" kern="1200" dirty="0">
                <a:solidFill>
                  <a:schemeClr val="tx1"/>
                </a:solidFill>
                <a:effectLst/>
                <a:latin typeface="+mn-lt"/>
                <a:ea typeface="+mn-ea"/>
                <a:cs typeface="+mn-cs"/>
              </a:rPr>
              <a:t>問診や認知機能検査で認知症との疑いがなかった場合うつ病やせん妄、軽度認知症などが考えられます。</a:t>
            </a:r>
          </a:p>
          <a:p>
            <a:r>
              <a:rPr kumimoji="1" lang="ja-JP" altLang="en-US" dirty="0"/>
              <a:t>その他の疾患：腫瘍、正常圧水頭症など</a:t>
            </a:r>
            <a:endParaRPr kumimoji="1" lang="en-US" altLang="ja-JP"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18</a:t>
            </a:fld>
            <a:endParaRPr kumimoji="1" lang="ja-JP" altLang="en-US"/>
          </a:p>
        </p:txBody>
      </p:sp>
    </p:spTree>
    <p:extLst>
      <p:ext uri="{BB962C8B-B14F-4D97-AF65-F5344CB8AC3E}">
        <p14:creationId xmlns:p14="http://schemas.microsoft.com/office/powerpoint/2010/main" val="327555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検査以外にも日症生活の中での言動や行動で気づける部分があります。</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21</a:t>
            </a:fld>
            <a:endParaRPr kumimoji="1" lang="ja-JP" altLang="en-US"/>
          </a:p>
        </p:txBody>
      </p:sp>
    </p:spTree>
    <p:extLst>
      <p:ext uri="{BB962C8B-B14F-4D97-AF65-F5344CB8AC3E}">
        <p14:creationId xmlns:p14="http://schemas.microsoft.com/office/powerpoint/2010/main" val="366503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おかしいな</a:t>
            </a:r>
            <a:r>
              <a:rPr kumimoji="1" lang="en-US" altLang="ja-JP" dirty="0"/>
              <a:t>?</a:t>
            </a:r>
            <a:r>
              <a:rPr kumimoji="1" lang="ja-JP" altLang="en-US" dirty="0"/>
              <a:t>と思ったら近くの病院の物忘れ外来やかかりつけ医に受診、相談をしてみてください。</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22</a:t>
            </a:fld>
            <a:endParaRPr kumimoji="1" lang="ja-JP" altLang="en-US"/>
          </a:p>
        </p:txBody>
      </p:sp>
    </p:spTree>
    <p:extLst>
      <p:ext uri="{BB962C8B-B14F-4D97-AF65-F5344CB8AC3E}">
        <p14:creationId xmlns:p14="http://schemas.microsoft.com/office/powerpoint/2010/main" val="227097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中核症状⇒記憶障害、見当識障害、失語、失行など</a:t>
            </a:r>
            <a:endParaRPr kumimoji="1" lang="en-US" altLang="ja-JP" dirty="0"/>
          </a:p>
          <a:p>
            <a:r>
              <a:rPr kumimoji="1" lang="en-US" altLang="ja-JP" dirty="0"/>
              <a:t>BPSD</a:t>
            </a:r>
            <a:r>
              <a:rPr kumimoji="1" lang="ja-JP" altLang="en-US" dirty="0"/>
              <a:t>⇒徘徊、不眠、うつ状態など</a:t>
            </a:r>
            <a:endParaRPr kumimoji="1" lang="en-US" altLang="ja-JP" dirty="0"/>
          </a:p>
          <a:p>
            <a:r>
              <a:rPr kumimoji="1" lang="ja-JP" altLang="en-US" dirty="0"/>
              <a:t>バリデーション⇒アメリカのソーシャルワーカーによって生み出されたコミュニケーション技法。認知症の人が大声を出したり、徘徊したりすることを意味のある行動として捉えて、なぜそのような行動を取るのか考え行動する事。</a:t>
            </a:r>
            <a:endParaRPr kumimoji="1" lang="en-US" altLang="ja-JP" dirty="0"/>
          </a:p>
          <a:p>
            <a:r>
              <a:rPr kumimoji="1" lang="ja-JP" altLang="en-US" dirty="0"/>
              <a:t>外科的治療⇒脳腫瘍や正常圧水頭症などを手術によって治療する事</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23</a:t>
            </a:fld>
            <a:endParaRPr kumimoji="1" lang="ja-JP" altLang="en-US"/>
          </a:p>
        </p:txBody>
      </p:sp>
    </p:spTree>
    <p:extLst>
      <p:ext uri="{BB962C8B-B14F-4D97-AF65-F5344CB8AC3E}">
        <p14:creationId xmlns:p14="http://schemas.microsoft.com/office/powerpoint/2010/main" val="2825849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発症を未然に防ぐ一次予防は日頃の予防で簡単に行えることが多いです。</a:t>
            </a:r>
            <a:endParaRPr kumimoji="1" lang="en-US" altLang="ja-JP" dirty="0"/>
          </a:p>
          <a:p>
            <a:r>
              <a:rPr kumimoji="1" lang="ja-JP" altLang="en-US" dirty="0"/>
              <a:t>二次予防⇒軽度認知症の発見</a:t>
            </a:r>
            <a:endParaRPr kumimoji="1" lang="en-US" altLang="ja-JP" dirty="0"/>
          </a:p>
          <a:p>
            <a:pPr marL="0" indent="0">
              <a:buNone/>
            </a:pPr>
            <a:r>
              <a:rPr kumimoji="1" lang="ja-JP" altLang="en-US" dirty="0"/>
              <a:t>認知フットネス⇒</a:t>
            </a:r>
            <a:r>
              <a:rPr lang="ja-JP" altLang="en-US" sz="1200" dirty="0"/>
              <a:t>脳の使われていない部分を使用して記憶力向上</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24</a:t>
            </a:fld>
            <a:endParaRPr kumimoji="1" lang="ja-JP" altLang="en-US"/>
          </a:p>
        </p:txBody>
      </p:sp>
    </p:spTree>
    <p:extLst>
      <p:ext uri="{BB962C8B-B14F-4D97-AF65-F5344CB8AC3E}">
        <p14:creationId xmlns:p14="http://schemas.microsoft.com/office/powerpoint/2010/main" val="400538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行動範囲⇒いつもと同じ行動をしてしまうと脳にとっては退屈なもの。通勤や買い物の際に違うコースを歩いてみる。</a:t>
            </a:r>
            <a:endParaRPr kumimoji="1" lang="en-US" altLang="ja-JP" dirty="0"/>
          </a:p>
          <a:p>
            <a:r>
              <a:rPr kumimoji="1" lang="ja-JP" altLang="en-US" dirty="0"/>
              <a:t>人間関係を広げる⇒職場の同僚や近所づきあいなど古い関係性を築いてきた人が新しい関係性を築ける機会は少ないです。ボランティア活動やパートなどで社会との関わりを保ち続けたりする。</a:t>
            </a:r>
            <a:endParaRPr kumimoji="1" lang="en-US" altLang="ja-JP" dirty="0"/>
          </a:p>
          <a:p>
            <a:r>
              <a:rPr kumimoji="1" lang="ja-JP" altLang="en-US" dirty="0"/>
              <a:t>楽しいことを増やす⇒新しい趣味を見つける。新しい料理やお菓子作りなどの挑戦してみる。</a:t>
            </a:r>
            <a:endParaRPr kumimoji="1" lang="en-US" altLang="ja-JP"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26</a:t>
            </a:fld>
            <a:endParaRPr kumimoji="1" lang="ja-JP" altLang="en-US"/>
          </a:p>
        </p:txBody>
      </p:sp>
    </p:spTree>
    <p:extLst>
      <p:ext uri="{BB962C8B-B14F-4D97-AF65-F5344CB8AC3E}">
        <p14:creationId xmlns:p14="http://schemas.microsoft.com/office/powerpoint/2010/main" val="378876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a:t>
            </a:fld>
            <a:endParaRPr kumimoji="1" lang="ja-JP" altLang="en-US"/>
          </a:p>
        </p:txBody>
      </p:sp>
    </p:spTree>
    <p:extLst>
      <p:ext uri="{BB962C8B-B14F-4D97-AF65-F5344CB8AC3E}">
        <p14:creationId xmlns:p14="http://schemas.microsoft.com/office/powerpoint/2010/main" val="320315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は使わなければ次第に衰えていきます。筋肉を維持するために筋肉トレーニングを行うように活発な脳機能を維持するためにも脳のトレーニングは重要です。簡単な足し算や引き算を暗算で行うだけでも脳にとっては刺激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27</a:t>
            </a:fld>
            <a:endParaRPr kumimoji="1" lang="ja-JP" altLang="en-US"/>
          </a:p>
        </p:txBody>
      </p:sp>
    </p:spTree>
    <p:extLst>
      <p:ext uri="{BB962C8B-B14F-4D97-AF65-F5344CB8AC3E}">
        <p14:creationId xmlns:p14="http://schemas.microsoft.com/office/powerpoint/2010/main" val="349853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魚介類⇒含まれる</a:t>
            </a:r>
            <a:r>
              <a:rPr kumimoji="1" lang="en-US" altLang="ja-JP" dirty="0"/>
              <a:t>DHA</a:t>
            </a:r>
            <a:r>
              <a:rPr kumimoji="1" lang="ja-JP" altLang="en-US" dirty="0" err="1"/>
              <a:t>、</a:t>
            </a:r>
            <a:r>
              <a:rPr kumimoji="1" lang="en-US" altLang="ja-JP" dirty="0"/>
              <a:t>EPA</a:t>
            </a:r>
            <a:r>
              <a:rPr kumimoji="1" lang="ja-JP" altLang="en-US" dirty="0"/>
              <a:t>を摂取するといいです。</a:t>
            </a:r>
            <a:r>
              <a:rPr kumimoji="1" lang="en-US" altLang="ja-JP" dirty="0"/>
              <a:t>(</a:t>
            </a:r>
            <a:r>
              <a:rPr kumimoji="1" lang="ja-JP" altLang="en-US" dirty="0"/>
              <a:t>不足すると脳梗塞のリスクが高まり、脳内伝達物質の一つであるセロトニンが少なくなる</a:t>
            </a:r>
            <a:r>
              <a:rPr kumimoji="1" lang="en-US" altLang="ja-JP" dirty="0"/>
              <a:t>)EPA(DHA</a:t>
            </a:r>
            <a:r>
              <a:rPr kumimoji="1" lang="ja-JP" altLang="en-US" dirty="0"/>
              <a:t>と一緒になると効果があり少なくなると免疫力が低下する</a:t>
            </a:r>
            <a:r>
              <a:rPr kumimoji="1" lang="en-US" altLang="ja-JP" dirty="0"/>
              <a:t>)</a:t>
            </a:r>
            <a:r>
              <a:rPr kumimoji="1" lang="ja-JP" altLang="en-US" dirty="0"/>
              <a:t>他にもタコ、イカ、ビタミン類やカルシウムなども重要</a:t>
            </a:r>
            <a:endParaRPr kumimoji="1" lang="en-US" altLang="ja-JP" dirty="0"/>
          </a:p>
          <a:p>
            <a:r>
              <a:rPr kumimoji="1" lang="ja-JP" altLang="en-US" dirty="0"/>
              <a:t>お茶</a:t>
            </a:r>
            <a:r>
              <a:rPr kumimoji="1" lang="en-US" altLang="ja-JP" dirty="0"/>
              <a:t>(</a:t>
            </a:r>
            <a:r>
              <a:rPr kumimoji="1" lang="ja-JP" altLang="en-US" dirty="0"/>
              <a:t>カテキン</a:t>
            </a:r>
            <a:r>
              <a:rPr kumimoji="1" lang="en-US" altLang="ja-JP" dirty="0"/>
              <a:t>)</a:t>
            </a:r>
            <a:r>
              <a:rPr kumimoji="1" lang="ja-JP" altLang="en-US" dirty="0" err="1"/>
              <a:t>、</a:t>
            </a:r>
            <a:r>
              <a:rPr kumimoji="1" lang="ja-JP" altLang="en-US" dirty="0"/>
              <a:t>豆乳</a:t>
            </a:r>
            <a:r>
              <a:rPr kumimoji="1" lang="en-US" altLang="ja-JP" dirty="0"/>
              <a:t>(</a:t>
            </a:r>
            <a:r>
              <a:rPr kumimoji="1" lang="ja-JP" altLang="en-US" dirty="0"/>
              <a:t>イソフラボン</a:t>
            </a:r>
            <a:r>
              <a:rPr kumimoji="1" lang="en-US" altLang="ja-JP" dirty="0"/>
              <a:t>)</a:t>
            </a:r>
            <a:r>
              <a:rPr kumimoji="1" lang="ja-JP" altLang="en-US" dirty="0" err="1"/>
              <a:t>、</a:t>
            </a:r>
            <a:r>
              <a:rPr kumimoji="1" lang="ja-JP" altLang="en-US" dirty="0"/>
              <a:t>赤ワイン</a:t>
            </a:r>
            <a:r>
              <a:rPr kumimoji="1" lang="en-US" altLang="ja-JP" dirty="0"/>
              <a:t>(</a:t>
            </a:r>
            <a:r>
              <a:rPr kumimoji="1" lang="ja-JP" altLang="en-US" dirty="0"/>
              <a:t>ポリフェノール、白ワイン、ロゼよりもレスベラトロールと呼ばれる細胞の寿命を延ばす遺伝子を活性化させる効果がある赤ワインの方が多い</a:t>
            </a:r>
            <a:r>
              <a:rPr kumimoji="1" lang="en-US" altLang="ja-JP" dirty="0"/>
              <a:t>)</a:t>
            </a:r>
            <a:r>
              <a:rPr kumimoji="1" lang="ja-JP" altLang="en-US" dirty="0"/>
              <a:t>飲みすぎはだめ！！コーヒー</a:t>
            </a:r>
            <a:r>
              <a:rPr kumimoji="1" lang="en-US" altLang="ja-JP" dirty="0"/>
              <a:t>(</a:t>
            </a:r>
            <a:r>
              <a:rPr kumimoji="1" lang="ja-JP" altLang="en-US" dirty="0"/>
              <a:t>カフェイン</a:t>
            </a:r>
            <a:r>
              <a:rPr kumimoji="1" lang="en-US" altLang="ja-JP" dirty="0"/>
              <a:t>)</a:t>
            </a:r>
          </a:p>
          <a:p>
            <a:r>
              <a:rPr kumimoji="1" lang="ja-JP" altLang="en-US" dirty="0"/>
              <a:t>腸内環境⇒乳酸菌</a:t>
            </a:r>
            <a:r>
              <a:rPr kumimoji="1" lang="en-US" altLang="ja-JP" dirty="0"/>
              <a:t>(</a:t>
            </a:r>
            <a:r>
              <a:rPr kumimoji="1" lang="ja-JP" altLang="en-US" dirty="0"/>
              <a:t>ヨーグルト、納豆、みそ、チーズなど</a:t>
            </a:r>
            <a:r>
              <a:rPr kumimoji="1" lang="en-US" altLang="ja-JP" dirty="0"/>
              <a:t>)</a:t>
            </a:r>
            <a:r>
              <a:rPr kumimoji="1" lang="ja-JP" altLang="en-US" dirty="0" err="1"/>
              <a:t>、</a:t>
            </a:r>
            <a:r>
              <a:rPr kumimoji="1" lang="ja-JP" altLang="en-US" dirty="0"/>
              <a:t>オリゴ糖</a:t>
            </a:r>
            <a:r>
              <a:rPr kumimoji="1" lang="en-US" altLang="ja-JP" dirty="0"/>
              <a:t>(</a:t>
            </a:r>
            <a:r>
              <a:rPr kumimoji="1" lang="ja-JP" altLang="en-US" dirty="0"/>
              <a:t>バナナ、玉</a:t>
            </a:r>
            <a:r>
              <a:rPr kumimoji="1" lang="ja-JP" altLang="en-US" dirty="0" err="1"/>
              <a:t>ねぎ</a:t>
            </a:r>
            <a:r>
              <a:rPr kumimoji="1" lang="ja-JP" altLang="en-US" dirty="0"/>
              <a:t>、トウモロコシなど</a:t>
            </a:r>
            <a:r>
              <a:rPr kumimoji="1" lang="en-US" altLang="ja-JP" dirty="0"/>
              <a:t>)</a:t>
            </a:r>
            <a:r>
              <a:rPr kumimoji="1" lang="ja-JP" altLang="en-US" dirty="0" err="1"/>
              <a:t>、</a:t>
            </a:r>
            <a:r>
              <a:rPr kumimoji="1" lang="ja-JP" altLang="en-US" dirty="0"/>
              <a:t>食物繊維</a:t>
            </a:r>
            <a:r>
              <a:rPr kumimoji="1" lang="en-US" altLang="ja-JP" dirty="0"/>
              <a:t>(</a:t>
            </a:r>
            <a:r>
              <a:rPr kumimoji="1" lang="ja-JP" altLang="en-US" dirty="0"/>
              <a:t>アーモンド、サツマイモ、ごぼうなど</a:t>
            </a:r>
            <a:r>
              <a:rPr kumimoji="1" lang="en-US" altLang="ja-JP" dirty="0"/>
              <a:t>)</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28</a:t>
            </a:fld>
            <a:endParaRPr kumimoji="1" lang="ja-JP" altLang="en-US"/>
          </a:p>
        </p:txBody>
      </p:sp>
    </p:spTree>
    <p:extLst>
      <p:ext uri="{BB962C8B-B14F-4D97-AF65-F5344CB8AC3E}">
        <p14:creationId xmlns:p14="http://schemas.microsoft.com/office/powerpoint/2010/main" val="1832365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ウォーキング⇒歩き方が重要</a:t>
            </a:r>
            <a:endParaRPr kumimoji="1" lang="en-US" altLang="ja-JP" dirty="0"/>
          </a:p>
          <a:p>
            <a:r>
              <a:rPr kumimoji="1" lang="ja-JP" altLang="en-US" dirty="0"/>
              <a:t>今日からでもすぐに始められる運動、実際にやってみましょう。</a:t>
            </a:r>
            <a:endParaRPr kumimoji="1" lang="en-US" altLang="ja-JP" dirty="0"/>
          </a:p>
          <a:p>
            <a:r>
              <a:rPr kumimoji="1" lang="ja-JP" altLang="en-US" dirty="0"/>
              <a:t>カラオケ⇒ストレス発散、楽しい気分にさせる</a:t>
            </a:r>
            <a:endParaRPr kumimoji="1" lang="en-US" altLang="ja-JP" dirty="0"/>
          </a:p>
          <a:p>
            <a:r>
              <a:rPr kumimoji="1" lang="ja-JP" altLang="en-US" dirty="0"/>
              <a:t>筋肉トレーニング⇒スクワットなど</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29</a:t>
            </a:fld>
            <a:endParaRPr kumimoji="1" lang="ja-JP" altLang="en-US"/>
          </a:p>
        </p:txBody>
      </p:sp>
    </p:spTree>
    <p:extLst>
      <p:ext uri="{BB962C8B-B14F-4D97-AF65-F5344CB8AC3E}">
        <p14:creationId xmlns:p14="http://schemas.microsoft.com/office/powerpoint/2010/main" val="2618295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ポイントをおさらい</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30</a:t>
            </a:fld>
            <a:endParaRPr kumimoji="1" lang="ja-JP" altLang="en-US"/>
          </a:p>
        </p:txBody>
      </p:sp>
    </p:spTree>
    <p:extLst>
      <p:ext uri="{BB962C8B-B14F-4D97-AF65-F5344CB8AC3E}">
        <p14:creationId xmlns:p14="http://schemas.microsoft.com/office/powerpoint/2010/main" val="3342905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やり方</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31</a:t>
            </a:fld>
            <a:endParaRPr kumimoji="1" lang="ja-JP" altLang="en-US"/>
          </a:p>
        </p:txBody>
      </p:sp>
    </p:spTree>
    <p:extLst>
      <p:ext uri="{BB962C8B-B14F-4D97-AF65-F5344CB8AC3E}">
        <p14:creationId xmlns:p14="http://schemas.microsoft.com/office/powerpoint/2010/main" val="339233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65</a:t>
            </a:r>
            <a:r>
              <a:rPr kumimoji="1" lang="ja-JP" altLang="en-US" dirty="0"/>
              <a:t>歳以上の</a:t>
            </a:r>
            <a:r>
              <a:rPr kumimoji="1" lang="en-US" altLang="ja-JP" dirty="0"/>
              <a:t>10</a:t>
            </a:r>
            <a:r>
              <a:rPr kumimoji="1" lang="ja-JP" altLang="en-US" dirty="0"/>
              <a:t>人に</a:t>
            </a:r>
            <a:r>
              <a:rPr kumimoji="1" lang="en-US" altLang="ja-JP" dirty="0"/>
              <a:t>1</a:t>
            </a:r>
            <a:r>
              <a:rPr kumimoji="1" lang="ja-JP" altLang="en-US" dirty="0"/>
              <a:t>人、</a:t>
            </a:r>
            <a:r>
              <a:rPr kumimoji="1" lang="en-US" altLang="ja-JP" dirty="0"/>
              <a:t>85</a:t>
            </a:r>
            <a:r>
              <a:rPr kumimoji="1" lang="ja-JP" altLang="en-US" dirty="0"/>
              <a:t>歳以上の</a:t>
            </a:r>
            <a:r>
              <a:rPr kumimoji="1" lang="en-US" altLang="ja-JP" dirty="0"/>
              <a:t>3</a:t>
            </a:r>
            <a:r>
              <a:rPr kumimoji="1" lang="ja-JP" altLang="en-US" dirty="0"/>
              <a:t>人に</a:t>
            </a:r>
            <a:r>
              <a:rPr kumimoji="1" lang="en-US" altLang="ja-JP" dirty="0"/>
              <a:t>1</a:t>
            </a:r>
            <a:r>
              <a:rPr kumimoji="1" lang="ja-JP" altLang="en-US" dirty="0"/>
              <a:t>人が認知症</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3</a:t>
            </a:fld>
            <a:endParaRPr kumimoji="1" lang="ja-JP" altLang="en-US"/>
          </a:p>
        </p:txBody>
      </p:sp>
    </p:spTree>
    <p:extLst>
      <p:ext uri="{BB962C8B-B14F-4D97-AF65-F5344CB8AC3E}">
        <p14:creationId xmlns:p14="http://schemas.microsoft.com/office/powerpoint/2010/main" val="426167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a:t>
            </a:r>
            <a:r>
              <a:rPr kumimoji="1" lang="ja-JP" altLang="en-US" dirty="0"/>
              <a:t>年後の国内認知症患者数は</a:t>
            </a:r>
            <a:r>
              <a:rPr kumimoji="1" lang="en-US" altLang="ja-JP" dirty="0"/>
              <a:t>500</a:t>
            </a:r>
            <a:r>
              <a:rPr kumimoji="1" lang="ja-JP" altLang="en-US" dirty="0"/>
              <a:t>万人から７００万人に増加すると言われ、その数は約</a:t>
            </a:r>
            <a:r>
              <a:rPr kumimoji="1" lang="en-US" altLang="ja-JP" dirty="0"/>
              <a:t>1.5</a:t>
            </a:r>
            <a:r>
              <a:rPr kumimoji="1" lang="ja-JP" altLang="en-US" dirty="0"/>
              <a:t>倍になると言われています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4</a:t>
            </a:fld>
            <a:endParaRPr kumimoji="1" lang="ja-JP" altLang="en-US"/>
          </a:p>
        </p:txBody>
      </p:sp>
    </p:spTree>
    <p:extLst>
      <p:ext uri="{BB962C8B-B14F-4D97-AF65-F5344CB8AC3E}">
        <p14:creationId xmlns:p14="http://schemas.microsoft.com/office/powerpoint/2010/main" val="1512464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まずは認知症の基礎知識について学んでいきましょう。</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5</a:t>
            </a:fld>
            <a:endParaRPr kumimoji="1" lang="ja-JP" altLang="en-US"/>
          </a:p>
        </p:txBody>
      </p:sp>
    </p:spTree>
    <p:extLst>
      <p:ext uri="{BB962C8B-B14F-4D97-AF65-F5344CB8AC3E}">
        <p14:creationId xmlns:p14="http://schemas.microsoft.com/office/powerpoint/2010/main" val="361394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簡単にいうと脳に障害を受けて自分自身、ご家族や周りの方が困ってしまう病気です。</a:t>
            </a:r>
            <a:endParaRPr kumimoji="1" lang="en-US" altLang="ja-JP" dirty="0"/>
          </a:p>
          <a:p>
            <a:r>
              <a:rPr kumimoji="1" lang="ja-JP" altLang="en-US" dirty="0"/>
              <a:t>区別すること⇒脳が何らかのダメージを受けて起こること</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6</a:t>
            </a:fld>
            <a:endParaRPr kumimoji="1" lang="ja-JP" altLang="en-US"/>
          </a:p>
        </p:txBody>
      </p:sp>
    </p:spTree>
    <p:extLst>
      <p:ext uri="{BB962C8B-B14F-4D97-AF65-F5344CB8AC3E}">
        <p14:creationId xmlns:p14="http://schemas.microsoft.com/office/powerpoint/2010/main" val="423111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認知症の症状は図にある中核症状、それを取り囲む周辺症状とに分かれます。次のスライドでそれぞれの症状について説明します。</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7</a:t>
            </a:fld>
            <a:endParaRPr kumimoji="1" lang="ja-JP" altLang="en-US"/>
          </a:p>
        </p:txBody>
      </p:sp>
    </p:spTree>
    <p:extLst>
      <p:ext uri="{BB962C8B-B14F-4D97-AF65-F5344CB8AC3E}">
        <p14:creationId xmlns:p14="http://schemas.microsoft.com/office/powerpoint/2010/main" val="300369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周辺症状は認知症の方の精神的苦悩が発端となり悪循環となります。</a:t>
            </a:r>
            <a:endParaRPr kumimoji="1" lang="en-US" altLang="ja-JP" dirty="0"/>
          </a:p>
          <a:p>
            <a:r>
              <a:rPr kumimoji="1" lang="ja-JP" altLang="en-US" dirty="0"/>
              <a:t>自分の担当患者さんで何度も同じことを話す患者さんがいました。</a:t>
            </a:r>
            <a:endParaRPr kumimoji="1" lang="en-US" altLang="ja-JP" dirty="0"/>
          </a:p>
          <a:p>
            <a:r>
              <a:rPr kumimoji="1" lang="ja-JP" altLang="en-US" dirty="0"/>
              <a:t>その方を例に例えて説明します。</a:t>
            </a:r>
            <a:endParaRPr kumimoji="1" lang="en-US" altLang="ja-JP" dirty="0"/>
          </a:p>
          <a:p>
            <a:r>
              <a:rPr kumimoji="1" lang="ja-JP" altLang="en-US" dirty="0"/>
              <a:t>自分で話したことを忘れてしまう⇒暴言、攻撃的⇒介護者、家族、周囲の人は困惑⇒「それ聞いた！」「何回も同じ話をしてる</a:t>
            </a:r>
            <a:r>
              <a:rPr kumimoji="1" lang="ja-JP" altLang="en-US" dirty="0" err="1"/>
              <a:t>じゃん</a:t>
            </a:r>
            <a:r>
              <a:rPr kumimoji="1" lang="ja-JP" altLang="en-US" dirty="0"/>
              <a:t>。」と指摘する。⇒せっかく人が話してるのにもういやだ。ここにいたくない。⇒徘徊や暴言、攻撃的になる</a:t>
            </a:r>
            <a:endParaRPr kumimoji="1" lang="en-US" altLang="ja-JP" dirty="0"/>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8</a:t>
            </a:fld>
            <a:endParaRPr kumimoji="1" lang="ja-JP" altLang="en-US"/>
          </a:p>
        </p:txBody>
      </p:sp>
    </p:spTree>
    <p:extLst>
      <p:ext uri="{BB962C8B-B14F-4D97-AF65-F5344CB8AC3E}">
        <p14:creationId xmlns:p14="http://schemas.microsoft.com/office/powerpoint/2010/main" val="41780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方への家族や周囲のサポートは症状の進行を遅らせるのに重要であり。そのために対応の仕方を学んだり、運動を一緒に行ったり、バランスの整った食事を提供することなどの家族の役目や心得は重大です</a:t>
            </a:r>
          </a:p>
        </p:txBody>
      </p:sp>
      <p:sp>
        <p:nvSpPr>
          <p:cNvPr id="4" name="スライド番号プレースホルダー 3"/>
          <p:cNvSpPr>
            <a:spLocks noGrp="1"/>
          </p:cNvSpPr>
          <p:nvPr>
            <p:ph type="sldNum" sz="quarter" idx="10"/>
          </p:nvPr>
        </p:nvSpPr>
        <p:spPr/>
        <p:txBody>
          <a:bodyPr/>
          <a:lstStyle/>
          <a:p>
            <a:fld id="{E7F3D838-1EF7-4961-9D1C-C604C911EDAB}" type="slidenum">
              <a:rPr kumimoji="1" lang="ja-JP" altLang="en-US" smtClean="0"/>
              <a:t>9</a:t>
            </a:fld>
            <a:endParaRPr kumimoji="1" lang="ja-JP" altLang="en-US"/>
          </a:p>
        </p:txBody>
      </p:sp>
    </p:spTree>
    <p:extLst>
      <p:ext uri="{BB962C8B-B14F-4D97-AF65-F5344CB8AC3E}">
        <p14:creationId xmlns:p14="http://schemas.microsoft.com/office/powerpoint/2010/main" val="99552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333897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372082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228665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411782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93436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78546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880110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5410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89871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2664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867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2470544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60641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33128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85507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69077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525033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019618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106804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180065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638008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66320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1752671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682755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243135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223437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622833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066145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97274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645851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728025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920087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08661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949505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960422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665857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341118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174742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922568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34893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748894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6450498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4505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4083257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1475554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7902263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195851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91829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942786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97174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23842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255978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214546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49209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5265323-1AD7-4984-B8FE-F776421CAF31}" type="datetimeFigureOut">
              <a:rPr kumimoji="1" lang="ja-JP" altLang="en-US" smtClean="0"/>
              <a:t>2018/4/19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134943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5323-1AD7-4984-B8FE-F776421CAF31}" type="datetimeFigureOut">
              <a:rPr kumimoji="1" lang="ja-JP" altLang="en-US" smtClean="0"/>
              <a:t>2018/4/19</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DC91-58B9-4F65-8F78-6EB303A407AB}" type="slidenum">
              <a:rPr kumimoji="1" lang="ja-JP" altLang="en-US" smtClean="0"/>
              <a:t>‹#›</a:t>
            </a:fld>
            <a:endParaRPr kumimoji="1" lang="ja-JP" altLang="en-US"/>
          </a:p>
        </p:txBody>
      </p:sp>
    </p:spTree>
    <p:extLst>
      <p:ext uri="{BB962C8B-B14F-4D97-AF65-F5344CB8AC3E}">
        <p14:creationId xmlns:p14="http://schemas.microsoft.com/office/powerpoint/2010/main" val="619800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159661166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239321892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26768096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65323-1AD7-4984-B8FE-F776421CAF31}" type="datetimeFigureOut">
              <a:rPr kumimoji="1" lang="ja-JP" altLang="en-US" smtClean="0">
                <a:solidFill>
                  <a:prstClr val="white">
                    <a:tint val="75000"/>
                  </a:prstClr>
                </a:solidFill>
              </a:rPr>
              <a:pPr/>
              <a:t>2018/4/19</a:t>
            </a:fld>
            <a:endParaRPr kumimoji="1" lang="ja-JP" alt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6DC91-58B9-4F65-8F78-6EB303A407AB}" type="slidenum">
              <a:rPr kumimoji="1" lang="ja-JP" altLang="en-US" smtClean="0">
                <a:solidFill>
                  <a:prstClr val="white">
                    <a:tint val="75000"/>
                  </a:prstClr>
                </a:solidFill>
              </a:rPr>
              <a:pPr/>
              <a:t>‹#›</a:t>
            </a:fld>
            <a:endParaRPr kumimoji="1" lang="ja-JP" altLang="en-US">
              <a:solidFill>
                <a:prstClr val="white">
                  <a:tint val="75000"/>
                </a:prstClr>
              </a:solidFill>
            </a:endParaRPr>
          </a:p>
        </p:txBody>
      </p:sp>
    </p:spTree>
    <p:extLst>
      <p:ext uri="{BB962C8B-B14F-4D97-AF65-F5344CB8AC3E}">
        <p14:creationId xmlns:p14="http://schemas.microsoft.com/office/powerpoint/2010/main" val="38011884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E108E-2A75-4F0E-A01C-DC7B02D4082F}"/>
              </a:ext>
            </a:extLst>
          </p:cNvPr>
          <p:cNvSpPr>
            <a:spLocks noGrp="1"/>
          </p:cNvSpPr>
          <p:nvPr>
            <p:ph type="ctrTitle"/>
          </p:nvPr>
        </p:nvSpPr>
        <p:spPr>
          <a:xfrm>
            <a:off x="0" y="715618"/>
            <a:ext cx="12192000" cy="3995530"/>
          </a:xfrm>
        </p:spPr>
        <p:txBody>
          <a:bodyPr anchor="ctr">
            <a:noAutofit/>
          </a:bodyPr>
          <a:lstStyle/>
          <a:p>
            <a:r>
              <a:rPr kumimoji="1" lang="ja-JP" altLang="en-US" sz="8000" b="1" dirty="0">
                <a:solidFill>
                  <a:schemeClr val="bg1"/>
                </a:solidFill>
              </a:rPr>
              <a:t>認知症</a:t>
            </a:r>
            <a:r>
              <a:rPr lang="ja-JP" altLang="en-US" sz="8000" b="1" dirty="0">
                <a:solidFill>
                  <a:schemeClr val="bg1"/>
                </a:solidFill>
              </a:rPr>
              <a:t>の</a:t>
            </a:r>
            <a:r>
              <a:rPr kumimoji="1" lang="ja-JP" altLang="en-US" sz="8000" b="1" dirty="0">
                <a:solidFill>
                  <a:schemeClr val="bg1"/>
                </a:solidFill>
              </a:rPr>
              <a:t>理解と予防</a:t>
            </a:r>
            <a:br>
              <a:rPr kumimoji="1" lang="en-US" altLang="ja-JP" sz="8000" b="1" dirty="0">
                <a:solidFill>
                  <a:schemeClr val="bg1"/>
                </a:solidFill>
              </a:rPr>
            </a:br>
            <a:r>
              <a:rPr kumimoji="1" lang="ja-JP" altLang="en-US" sz="3200" b="1" dirty="0">
                <a:solidFill>
                  <a:schemeClr val="bg1"/>
                </a:solidFill>
              </a:rPr>
              <a:t>　</a:t>
            </a:r>
            <a:br>
              <a:rPr kumimoji="1" lang="en-US" altLang="ja-JP" sz="7200" b="1" dirty="0">
                <a:solidFill>
                  <a:schemeClr val="bg1"/>
                </a:solidFill>
              </a:rPr>
            </a:br>
            <a:r>
              <a:rPr lang="ja-JP" altLang="en-US" sz="3600" b="1" dirty="0">
                <a:solidFill>
                  <a:schemeClr val="bg1"/>
                </a:solidFill>
              </a:rPr>
              <a:t>活気ある日常生活で認知症を予防しよう</a:t>
            </a:r>
            <a:endParaRPr kumimoji="1" lang="ja-JP" altLang="en-US" sz="7200" b="1" dirty="0">
              <a:solidFill>
                <a:schemeClr val="bg1"/>
              </a:solidFill>
            </a:endParaRPr>
          </a:p>
        </p:txBody>
      </p:sp>
      <p:sp>
        <p:nvSpPr>
          <p:cNvPr id="3" name="サブタイトル 2">
            <a:extLst>
              <a:ext uri="{FF2B5EF4-FFF2-40B4-BE49-F238E27FC236}">
                <a16:creationId xmlns:a16="http://schemas.microsoft.com/office/drawing/2014/main" id="{86DA730D-36D2-4187-A0BC-E7EE464C1D90}"/>
              </a:ext>
            </a:extLst>
          </p:cNvPr>
          <p:cNvSpPr>
            <a:spLocks noGrp="1"/>
          </p:cNvSpPr>
          <p:nvPr>
            <p:ph type="subTitle" idx="1"/>
          </p:nvPr>
        </p:nvSpPr>
        <p:spPr>
          <a:xfrm>
            <a:off x="1524000" y="4641573"/>
            <a:ext cx="9144000" cy="1689653"/>
          </a:xfrm>
        </p:spPr>
        <p:txBody>
          <a:bodyPr anchor="ctr">
            <a:normAutofit/>
          </a:bodyPr>
          <a:lstStyle/>
          <a:p>
            <a:r>
              <a:rPr kumimoji="1" lang="ja-JP" altLang="en-US" sz="2800" b="1" dirty="0">
                <a:solidFill>
                  <a:schemeClr val="bg1"/>
                </a:solidFill>
              </a:rPr>
              <a:t>東京西徳洲会病院　リハビリテーション科</a:t>
            </a:r>
            <a:endParaRPr kumimoji="1" lang="en-US" altLang="ja-JP" sz="2800" b="1" dirty="0">
              <a:solidFill>
                <a:schemeClr val="bg1"/>
              </a:solidFill>
            </a:endParaRPr>
          </a:p>
        </p:txBody>
      </p:sp>
    </p:spTree>
    <p:extLst>
      <p:ext uri="{BB962C8B-B14F-4D97-AF65-F5344CB8AC3E}">
        <p14:creationId xmlns:p14="http://schemas.microsoft.com/office/powerpoint/2010/main" val="305934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a:solidFill>
                  <a:schemeClr val="bg1"/>
                </a:solidFill>
              </a:rPr>
              <a:t>認知症</a:t>
            </a:r>
            <a:r>
              <a:rPr lang="ja-JP" altLang="en-US" b="1" dirty="0">
                <a:solidFill>
                  <a:schemeClr val="bg1"/>
                </a:solidFill>
              </a:rPr>
              <a:t>の種類と原因</a:t>
            </a:r>
            <a:endParaRPr kumimoji="1" lang="ja-JP" altLang="en-US" sz="6600" b="1" dirty="0">
              <a:solidFill>
                <a:schemeClr val="bg1"/>
              </a:solidFill>
            </a:endParaRPr>
          </a:p>
        </p:txBody>
      </p:sp>
      <p:pic>
        <p:nvPicPr>
          <p:cNvPr id="9222" name="Picture 6" descr="クリックすると新しいウィンドウで開きます"/>
          <p:cNvPicPr>
            <a:picLocks noChangeAspect="1" noChangeArrowheads="1"/>
          </p:cNvPicPr>
          <p:nvPr/>
        </p:nvPicPr>
        <p:blipFill rotWithShape="1">
          <a:blip r:embed="rId3">
            <a:extLst>
              <a:ext uri="{28A0092B-C50C-407E-A947-70E740481C1C}">
                <a14:useLocalDpi xmlns:a14="http://schemas.microsoft.com/office/drawing/2010/main" val="0"/>
              </a:ext>
            </a:extLst>
          </a:blip>
          <a:srcRect b="19002"/>
          <a:stretch/>
        </p:blipFill>
        <p:spPr bwMode="auto">
          <a:xfrm>
            <a:off x="1749288" y="1483460"/>
            <a:ext cx="8626062" cy="53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88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bg1"/>
                </a:solidFill>
              </a:rPr>
              <a:t>アルツハイマー型認知症</a:t>
            </a:r>
          </a:p>
        </p:txBody>
      </p:sp>
      <p:sp>
        <p:nvSpPr>
          <p:cNvPr id="3" name="コンテンツ プレースホルダー 2"/>
          <p:cNvSpPr>
            <a:spLocks noGrp="1"/>
          </p:cNvSpPr>
          <p:nvPr>
            <p:ph idx="1"/>
          </p:nvPr>
        </p:nvSpPr>
        <p:spPr>
          <a:xfrm>
            <a:off x="838200" y="1825625"/>
            <a:ext cx="7590183" cy="4351338"/>
          </a:xfrm>
        </p:spPr>
        <p:txBody>
          <a:bodyPr/>
          <a:lstStyle/>
          <a:p>
            <a:pPr>
              <a:buFont typeface="Wingdings" panose="05000000000000000000" pitchFamily="2" charset="2"/>
              <a:buChar char="ü"/>
            </a:pPr>
            <a:r>
              <a:rPr lang="ja-JP" altLang="en-US" b="1" dirty="0">
                <a:solidFill>
                  <a:schemeClr val="bg1"/>
                </a:solidFill>
              </a:rPr>
              <a:t>ゆるやかに発症する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ある種のたんぱく質により脳が縮んでいく</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持続的な知的機能低下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道具が使用できない</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物の名前が出てこない</a:t>
            </a:r>
          </a:p>
        </p:txBody>
      </p:sp>
      <p:pic>
        <p:nvPicPr>
          <p:cNvPr id="15362" name="Picture 2" descr="https://gooday.nikkei.co.jp/atcl/report/15/062500024/092100057/c.jpg"/>
          <p:cNvPicPr>
            <a:picLocks noChangeAspect="1" noChangeArrowheads="1"/>
          </p:cNvPicPr>
          <p:nvPr/>
        </p:nvPicPr>
        <p:blipFill rotWithShape="1">
          <a:blip r:embed="rId3">
            <a:extLst>
              <a:ext uri="{28A0092B-C50C-407E-A947-70E740481C1C}">
                <a14:useLocalDpi xmlns:a14="http://schemas.microsoft.com/office/drawing/2010/main" val="0"/>
              </a:ext>
            </a:extLst>
          </a:blip>
          <a:srcRect l="27235" t="8707" r="45529"/>
          <a:stretch/>
        </p:blipFill>
        <p:spPr bwMode="auto">
          <a:xfrm>
            <a:off x="8368748" y="1437455"/>
            <a:ext cx="2564295" cy="486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5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bg1"/>
                </a:solidFill>
              </a:rPr>
              <a:t>脳血管型認知症</a:t>
            </a:r>
          </a:p>
        </p:txBody>
      </p:sp>
      <p:sp>
        <p:nvSpPr>
          <p:cNvPr id="3" name="コンテンツ プレースホルダー 2"/>
          <p:cNvSpPr>
            <a:spLocks noGrp="1"/>
          </p:cNvSpPr>
          <p:nvPr>
            <p:ph idx="1"/>
          </p:nvPr>
        </p:nvSpPr>
        <p:spPr>
          <a:xfrm>
            <a:off x="838199" y="1825625"/>
            <a:ext cx="7540487" cy="4351338"/>
          </a:xfrm>
        </p:spPr>
        <p:txBody>
          <a:bodyPr/>
          <a:lstStyle/>
          <a:p>
            <a:pPr>
              <a:buFont typeface="Wingdings" panose="05000000000000000000" pitchFamily="2" charset="2"/>
              <a:buChar char="ü"/>
            </a:pPr>
            <a:r>
              <a:rPr lang="ja-JP" altLang="en-US" b="1" dirty="0">
                <a:solidFill>
                  <a:schemeClr val="bg1"/>
                </a:solidFill>
              </a:rPr>
              <a:t>脳内の血管に異常が起こって発症する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運動麻痺などの症状が出てくる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本来の性格を強く引きずる</a:t>
            </a:r>
          </a:p>
        </p:txBody>
      </p:sp>
      <p:pic>
        <p:nvPicPr>
          <p:cNvPr id="4" name="Picture 2" descr="https://gooday.nikkei.co.jp/atcl/report/15/062500024/092100057/c.jpg"/>
          <p:cNvPicPr>
            <a:picLocks noChangeAspect="1" noChangeArrowheads="1"/>
          </p:cNvPicPr>
          <p:nvPr/>
        </p:nvPicPr>
        <p:blipFill rotWithShape="1">
          <a:blip r:embed="rId2">
            <a:extLst>
              <a:ext uri="{28A0092B-C50C-407E-A947-70E740481C1C}">
                <a14:useLocalDpi xmlns:a14="http://schemas.microsoft.com/office/drawing/2010/main" val="0"/>
              </a:ext>
            </a:extLst>
          </a:blip>
          <a:srcRect t="8477" r="72399"/>
          <a:stretch/>
        </p:blipFill>
        <p:spPr bwMode="auto">
          <a:xfrm>
            <a:off x="8378687" y="1349293"/>
            <a:ext cx="2633869" cy="49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99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chemeClr val="bg1"/>
                </a:solidFill>
              </a:rPr>
              <a:t>レビー小体型認知症</a:t>
            </a:r>
            <a:endParaRPr kumimoji="1" lang="ja-JP" altLang="en-US" b="1" dirty="0">
              <a:solidFill>
                <a:schemeClr val="bg1"/>
              </a:solidFill>
            </a:endParaRPr>
          </a:p>
        </p:txBody>
      </p:sp>
      <p:sp>
        <p:nvSpPr>
          <p:cNvPr id="3" name="コンテンツ プレースホルダー 2"/>
          <p:cNvSpPr>
            <a:spLocks noGrp="1"/>
          </p:cNvSpPr>
          <p:nvPr>
            <p:ph idx="1"/>
          </p:nvPr>
        </p:nvSpPr>
        <p:spPr/>
        <p:txBody>
          <a:bodyPr/>
          <a:lstStyle/>
          <a:p>
            <a:pPr>
              <a:buFont typeface="Wingdings" panose="05000000000000000000" pitchFamily="2" charset="2"/>
              <a:buChar char="ü"/>
            </a:pPr>
            <a:r>
              <a:rPr lang="ja-JP" altLang="en-US" b="1" dirty="0">
                <a:solidFill>
                  <a:schemeClr val="bg1"/>
                </a:solidFill>
              </a:rPr>
              <a:t>レビー小体というたんぱく質が脳内にたまる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脳の委縮はない</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動きが鈍くなる・身体が固まる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幻聴、幻覚を訴える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不安や落ち着きのなさ、興奮などがみられる</a:t>
            </a:r>
          </a:p>
        </p:txBody>
      </p:sp>
      <p:pic>
        <p:nvPicPr>
          <p:cNvPr id="4" name="Picture 2" descr="https://gooday.nikkei.co.jp/atcl/report/15/062500024/092100057/c.jpg"/>
          <p:cNvPicPr>
            <a:picLocks noChangeAspect="1" noChangeArrowheads="1"/>
          </p:cNvPicPr>
          <p:nvPr/>
        </p:nvPicPr>
        <p:blipFill rotWithShape="1">
          <a:blip r:embed="rId3">
            <a:extLst>
              <a:ext uri="{28A0092B-C50C-407E-A947-70E740481C1C}">
                <a14:useLocalDpi xmlns:a14="http://schemas.microsoft.com/office/drawing/2010/main" val="0"/>
              </a:ext>
            </a:extLst>
          </a:blip>
          <a:srcRect l="53819" t="9167" r="22312"/>
          <a:stretch/>
        </p:blipFill>
        <p:spPr bwMode="auto">
          <a:xfrm>
            <a:off x="8647043" y="1224980"/>
            <a:ext cx="2445027" cy="526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3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chemeClr val="bg1"/>
                </a:solidFill>
              </a:rPr>
              <a:t>前頭側頭型認知症</a:t>
            </a:r>
            <a:endParaRPr kumimoji="1" lang="ja-JP" altLang="en-US" b="1" dirty="0">
              <a:solidFill>
                <a:schemeClr val="bg1"/>
              </a:solidFill>
            </a:endParaRPr>
          </a:p>
        </p:txBody>
      </p:sp>
      <p:sp>
        <p:nvSpPr>
          <p:cNvPr id="3" name="コンテンツ プレースホルダー 2"/>
          <p:cNvSpPr>
            <a:spLocks noGrp="1"/>
          </p:cNvSpPr>
          <p:nvPr>
            <p:ph idx="1"/>
          </p:nvPr>
        </p:nvSpPr>
        <p:spPr>
          <a:xfrm>
            <a:off x="838200" y="1825625"/>
            <a:ext cx="7043530" cy="4351338"/>
          </a:xfrm>
        </p:spPr>
        <p:txBody>
          <a:bodyPr/>
          <a:lstStyle/>
          <a:p>
            <a:pPr>
              <a:buFont typeface="Wingdings" panose="05000000000000000000" pitchFamily="2" charset="2"/>
              <a:buChar char="ü"/>
            </a:pPr>
            <a:r>
              <a:rPr lang="ja-JP" altLang="en-US" b="1" dirty="0">
                <a:solidFill>
                  <a:schemeClr val="bg1"/>
                </a:solidFill>
              </a:rPr>
              <a:t>ゆっくりと発症する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性格の変化</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同じ行動、自発性の低下が見られる</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抑制が効かない</a:t>
            </a:r>
            <a:endParaRPr lang="en-US" altLang="ja-JP" b="1" dirty="0">
              <a:solidFill>
                <a:schemeClr val="bg1"/>
              </a:solidFill>
            </a:endParaRPr>
          </a:p>
          <a:p>
            <a:pPr>
              <a:buFont typeface="Wingdings" panose="05000000000000000000" pitchFamily="2" charset="2"/>
              <a:buChar char="ü"/>
            </a:pPr>
            <a:r>
              <a:rPr lang="ja-JP" altLang="en-US" b="1" dirty="0">
                <a:solidFill>
                  <a:schemeClr val="bg1"/>
                </a:solidFill>
              </a:rPr>
              <a:t>自分が経験した出来事は覚えている</a:t>
            </a:r>
          </a:p>
        </p:txBody>
      </p:sp>
      <p:pic>
        <p:nvPicPr>
          <p:cNvPr id="4" name="Picture 2" descr="https://gooday.nikkei.co.jp/atcl/report/15/062500024/092100057/c.jpg"/>
          <p:cNvPicPr>
            <a:picLocks noChangeAspect="1" noChangeArrowheads="1"/>
          </p:cNvPicPr>
          <p:nvPr/>
        </p:nvPicPr>
        <p:blipFill rotWithShape="1">
          <a:blip r:embed="rId2">
            <a:extLst>
              <a:ext uri="{28A0092B-C50C-407E-A947-70E740481C1C}">
                <a14:useLocalDpi xmlns:a14="http://schemas.microsoft.com/office/drawing/2010/main" val="0"/>
              </a:ext>
            </a:extLst>
          </a:blip>
          <a:srcRect l="77949" t="8937"/>
          <a:stretch/>
        </p:blipFill>
        <p:spPr bwMode="auto">
          <a:xfrm>
            <a:off x="8766314" y="1091296"/>
            <a:ext cx="2271918" cy="531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8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現在の認知症人口割合を示す円グラ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4" y="-439"/>
            <a:ext cx="8573051" cy="685844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0" y="4238247"/>
            <a:ext cx="12192000" cy="1107996"/>
          </a:xfrm>
          <a:prstGeom prst="rect">
            <a:avLst/>
          </a:prstGeom>
          <a:solidFill>
            <a:schemeClr val="tx1"/>
          </a:solidFill>
        </p:spPr>
        <p:txBody>
          <a:bodyPr wrap="square">
            <a:spAutoFit/>
          </a:bodyPr>
          <a:lstStyle/>
          <a:p>
            <a:pPr algn="ctr"/>
            <a:r>
              <a:rPr lang="ja-JP" altLang="en-US" sz="6600" b="1" dirty="0">
                <a:solidFill>
                  <a:prstClr val="black"/>
                </a:solidFill>
              </a:rPr>
              <a:t>軽度認知症</a:t>
            </a:r>
            <a:r>
              <a:rPr lang="ja-JP" altLang="en-US" sz="4400" b="1" dirty="0">
                <a:solidFill>
                  <a:prstClr val="black"/>
                </a:solidFill>
              </a:rPr>
              <a:t> とは？</a:t>
            </a:r>
          </a:p>
        </p:txBody>
      </p:sp>
    </p:spTree>
    <p:extLst>
      <p:ext uri="{BB962C8B-B14F-4D97-AF65-F5344CB8AC3E}">
        <p14:creationId xmlns:p14="http://schemas.microsoft.com/office/powerpoint/2010/main" val="24084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schemeClr val="bg1"/>
                </a:solidFill>
              </a:rPr>
              <a:t>軽度認知症（</a:t>
            </a:r>
            <a:r>
              <a:rPr lang="en-US" altLang="ja-JP" b="1" dirty="0">
                <a:solidFill>
                  <a:schemeClr val="bg1"/>
                </a:solidFill>
              </a:rPr>
              <a:t>MCI</a:t>
            </a:r>
            <a:r>
              <a:rPr lang="ja-JP" altLang="en-US" b="1" dirty="0">
                <a:solidFill>
                  <a:schemeClr val="bg1"/>
                </a:solidFill>
              </a:rPr>
              <a:t>）</a:t>
            </a:r>
            <a:endParaRPr kumimoji="1" lang="ja-JP" altLang="en-US" b="1" dirty="0">
              <a:solidFill>
                <a:schemeClr val="bg1"/>
              </a:solidFill>
            </a:endParaRPr>
          </a:p>
        </p:txBody>
      </p:sp>
      <p:sp>
        <p:nvSpPr>
          <p:cNvPr id="3" name="コンテンツ プレースホルダー 2"/>
          <p:cNvSpPr>
            <a:spLocks noGrp="1"/>
          </p:cNvSpPr>
          <p:nvPr>
            <p:ph idx="1"/>
          </p:nvPr>
        </p:nvSpPr>
        <p:spPr>
          <a:xfrm>
            <a:off x="838200" y="1825625"/>
            <a:ext cx="10515600" cy="897697"/>
          </a:xfrm>
        </p:spPr>
        <p:txBody>
          <a:bodyPr/>
          <a:lstStyle/>
          <a:p>
            <a:pPr marL="0" indent="0" algn="ctr">
              <a:buNone/>
            </a:pPr>
            <a:r>
              <a:rPr lang="ja-JP" altLang="en-US" sz="3200" b="1" dirty="0">
                <a:solidFill>
                  <a:schemeClr val="bg1"/>
                </a:solidFill>
              </a:rPr>
              <a:t>認知機能が </a:t>
            </a:r>
            <a:r>
              <a:rPr lang="ja-JP" altLang="en-US" sz="5400" b="1" dirty="0">
                <a:solidFill>
                  <a:srgbClr val="FF0000"/>
                </a:solidFill>
              </a:rPr>
              <a:t>年齢</a:t>
            </a:r>
            <a:r>
              <a:rPr lang="ja-JP" altLang="en-US" sz="3200" b="1" dirty="0">
                <a:solidFill>
                  <a:schemeClr val="bg1"/>
                </a:solidFill>
              </a:rPr>
              <a:t> 相応以上に低下している状態</a:t>
            </a:r>
            <a:endParaRPr lang="en-US" altLang="ja-JP" b="1" dirty="0">
              <a:solidFill>
                <a:schemeClr val="bg1"/>
              </a:solidFill>
            </a:endParaRPr>
          </a:p>
          <a:p>
            <a:endParaRPr kumimoji="1" lang="ja-JP" altLang="en-US" dirty="0"/>
          </a:p>
        </p:txBody>
      </p:sp>
      <p:sp>
        <p:nvSpPr>
          <p:cNvPr id="6" name="正方形/長方形 5"/>
          <p:cNvSpPr/>
          <p:nvPr/>
        </p:nvSpPr>
        <p:spPr>
          <a:xfrm>
            <a:off x="655983" y="3458816"/>
            <a:ext cx="10793896" cy="270344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solidFill>
              </a:rPr>
              <a:t>判断基準</a:t>
            </a:r>
            <a:endParaRPr lang="en-US" altLang="ja-JP" sz="3600" b="1" dirty="0">
              <a:solidFill>
                <a:schemeClr val="bg1"/>
              </a:solidFill>
            </a:endParaRPr>
          </a:p>
          <a:p>
            <a:r>
              <a:rPr lang="en-US" altLang="ja-JP" sz="1100" b="1" dirty="0">
                <a:solidFill>
                  <a:schemeClr val="bg1"/>
                </a:solidFill>
              </a:rPr>
              <a:t> </a:t>
            </a:r>
          </a:p>
          <a:p>
            <a:pPr marL="342900" indent="-342900">
              <a:buFont typeface="Wingdings" panose="05000000000000000000" pitchFamily="2" charset="2"/>
              <a:buChar char="p"/>
            </a:pPr>
            <a:r>
              <a:rPr lang="ja-JP" altLang="en-US" sz="2800" b="1" dirty="0">
                <a:solidFill>
                  <a:schemeClr val="bg1"/>
                </a:solidFill>
              </a:rPr>
              <a:t> 本人や家族から認知機能低下の訴えがある</a:t>
            </a:r>
            <a:endParaRPr lang="en-US" altLang="ja-JP" sz="2800" b="1" dirty="0">
              <a:solidFill>
                <a:schemeClr val="bg1"/>
              </a:solidFill>
            </a:endParaRPr>
          </a:p>
          <a:p>
            <a:pPr marL="342900" indent="-342900">
              <a:buFont typeface="Wingdings" panose="05000000000000000000" pitchFamily="2" charset="2"/>
              <a:buChar char="p"/>
            </a:pPr>
            <a:endParaRPr lang="en-US" altLang="ja-JP" sz="600" b="1" dirty="0">
              <a:solidFill>
                <a:schemeClr val="bg1"/>
              </a:solidFill>
            </a:endParaRPr>
          </a:p>
          <a:p>
            <a:pPr marL="342900" indent="-342900">
              <a:buFont typeface="Wingdings" panose="05000000000000000000" pitchFamily="2" charset="2"/>
              <a:buChar char="p"/>
            </a:pPr>
            <a:r>
              <a:rPr lang="ja-JP" altLang="en-US" sz="2800" b="1" dirty="0">
                <a:solidFill>
                  <a:schemeClr val="bg1"/>
                </a:solidFill>
              </a:rPr>
              <a:t> 認知機能は正常では無いが，認知症の診断基準も満たさない</a:t>
            </a:r>
            <a:endParaRPr lang="en-US" altLang="ja-JP" sz="2800" b="1" dirty="0">
              <a:solidFill>
                <a:schemeClr val="bg1"/>
              </a:solidFill>
            </a:endParaRPr>
          </a:p>
          <a:p>
            <a:pPr marL="342900" indent="-342900">
              <a:buFont typeface="Wingdings" panose="05000000000000000000" pitchFamily="2" charset="2"/>
              <a:buChar char="p"/>
            </a:pPr>
            <a:endParaRPr lang="en-US" altLang="ja-JP" sz="600" b="1" dirty="0">
              <a:solidFill>
                <a:schemeClr val="bg1"/>
              </a:solidFill>
            </a:endParaRPr>
          </a:p>
          <a:p>
            <a:pPr marL="342900" indent="-342900">
              <a:buFont typeface="Wingdings" panose="05000000000000000000" pitchFamily="2" charset="2"/>
              <a:buChar char="p"/>
            </a:pPr>
            <a:r>
              <a:rPr lang="ja-JP" altLang="en-US" sz="2800" b="1" dirty="0">
                <a:solidFill>
                  <a:schemeClr val="bg1"/>
                </a:solidFill>
              </a:rPr>
              <a:t> 基本的な日常生活機能は正常</a:t>
            </a:r>
          </a:p>
        </p:txBody>
      </p:sp>
    </p:spTree>
    <p:extLst>
      <p:ext uri="{BB962C8B-B14F-4D97-AF65-F5344CB8AC3E}">
        <p14:creationId xmlns:p14="http://schemas.microsoft.com/office/powerpoint/2010/main" val="88987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sz="6600" b="1" dirty="0">
                <a:solidFill>
                  <a:srgbClr val="00B0F0"/>
                </a:solidFill>
              </a:rPr>
              <a:t>物忘れ</a:t>
            </a:r>
            <a:r>
              <a:rPr kumimoji="1" lang="ja-JP" altLang="en-US" b="1" dirty="0">
                <a:solidFill>
                  <a:schemeClr val="bg1"/>
                </a:solidFill>
              </a:rPr>
              <a:t> と </a:t>
            </a:r>
            <a:r>
              <a:rPr kumimoji="1" lang="ja-JP" altLang="en-US" sz="6600" b="1" dirty="0">
                <a:solidFill>
                  <a:srgbClr val="FF0000"/>
                </a:solidFill>
              </a:rPr>
              <a:t>認知症</a:t>
            </a:r>
            <a:r>
              <a:rPr kumimoji="1" lang="ja-JP" altLang="en-US" b="1" dirty="0">
                <a:solidFill>
                  <a:srgbClr val="FF0000"/>
                </a:solidFill>
              </a:rPr>
              <a:t> </a:t>
            </a:r>
            <a:r>
              <a:rPr kumimoji="1" lang="ja-JP" altLang="en-US" b="1" dirty="0">
                <a:solidFill>
                  <a:schemeClr val="bg1"/>
                </a:solidFill>
              </a:rPr>
              <a:t>の違い</a:t>
            </a:r>
          </a:p>
        </p:txBody>
      </p:sp>
      <p:graphicFrame>
        <p:nvGraphicFramePr>
          <p:cNvPr id="4" name="コンテンツ プレースホルダー 5"/>
          <p:cNvGraphicFramePr>
            <a:graphicFrameLocks noGrp="1"/>
          </p:cNvGraphicFramePr>
          <p:nvPr>
            <p:ph idx="1"/>
            <p:extLst>
              <p:ext uri="{D42A27DB-BD31-4B8C-83A1-F6EECF244321}">
                <p14:modId xmlns:p14="http://schemas.microsoft.com/office/powerpoint/2010/main" val="353300057"/>
              </p:ext>
            </p:extLst>
          </p:nvPr>
        </p:nvGraphicFramePr>
        <p:xfrm>
          <a:off x="397564" y="1977886"/>
          <a:ext cx="11469758" cy="4456750"/>
        </p:xfrm>
        <a:graphic>
          <a:graphicData uri="http://schemas.openxmlformats.org/drawingml/2006/table">
            <a:tbl>
              <a:tblPr firstRow="1" bandRow="1">
                <a:tableStyleId>{7E9639D4-E3E2-4D34-9284-5A2195B3D0D7}</a:tableStyleId>
              </a:tblPr>
              <a:tblGrid>
                <a:gridCol w="5734879">
                  <a:extLst>
                    <a:ext uri="{9D8B030D-6E8A-4147-A177-3AD203B41FA5}">
                      <a16:colId xmlns:a16="http://schemas.microsoft.com/office/drawing/2014/main" val="20000"/>
                    </a:ext>
                  </a:extLst>
                </a:gridCol>
                <a:gridCol w="5734879">
                  <a:extLst>
                    <a:ext uri="{9D8B030D-6E8A-4147-A177-3AD203B41FA5}">
                      <a16:colId xmlns:a16="http://schemas.microsoft.com/office/drawing/2014/main" val="20001"/>
                    </a:ext>
                  </a:extLst>
                </a:gridCol>
              </a:tblGrid>
              <a:tr h="726758">
                <a:tc>
                  <a:txBody>
                    <a:bodyPr/>
                    <a:lstStyle/>
                    <a:p>
                      <a:pPr algn="ctr"/>
                      <a:r>
                        <a:rPr kumimoji="1" lang="ja-JP" altLang="en-US" sz="3600" b="1" u="none" dirty="0">
                          <a:solidFill>
                            <a:srgbClr val="00B0F0"/>
                          </a:solidFill>
                        </a:rPr>
                        <a:t>物忘れ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3600" b="1" dirty="0">
                          <a:solidFill>
                            <a:srgbClr val="FF0000"/>
                          </a:solidFill>
                        </a:rPr>
                        <a:t>認知症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7833">
                <a:tc>
                  <a:txBody>
                    <a:bodyPr/>
                    <a:lstStyle/>
                    <a:p>
                      <a:pPr algn="ctr"/>
                      <a:r>
                        <a:rPr kumimoji="1" lang="ja-JP" altLang="en-US" sz="2400" b="1" dirty="0">
                          <a:solidFill>
                            <a:schemeClr val="bg1"/>
                          </a:solidFill>
                        </a:rPr>
                        <a:t>体験したことの一部を忘れる</a:t>
                      </a:r>
                      <a:endParaRPr kumimoji="1" lang="en-US" altLang="ja-JP" sz="2400" b="1" dirty="0">
                        <a:solidFill>
                          <a:schemeClr val="bg1"/>
                        </a:solidFill>
                      </a:endParaRPr>
                    </a:p>
                    <a:p>
                      <a:pPr algn="ctr"/>
                      <a:endParaRPr kumimoji="1" lang="en-US" altLang="ja-JP"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400" b="1" dirty="0">
                          <a:solidFill>
                            <a:schemeClr val="bg1"/>
                          </a:solidFill>
                        </a:rPr>
                        <a:t>体験したことの全体を忘れる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726758">
                <a:tc>
                  <a:txBody>
                    <a:bodyPr/>
                    <a:lstStyle/>
                    <a:p>
                      <a:pPr algn="ctr"/>
                      <a:r>
                        <a:rPr kumimoji="1" lang="en-US" altLang="ja-JP" sz="2400" b="1" dirty="0">
                          <a:solidFill>
                            <a:schemeClr val="bg1"/>
                          </a:solidFill>
                        </a:rPr>
                        <a:t>1</a:t>
                      </a:r>
                      <a:r>
                        <a:rPr kumimoji="1" lang="ja-JP" altLang="en-US" sz="2400" b="1" dirty="0">
                          <a:solidFill>
                            <a:schemeClr val="bg1"/>
                          </a:solidFill>
                        </a:rPr>
                        <a:t>年程変化なし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400" b="1" dirty="0">
                          <a:solidFill>
                            <a:schemeClr val="bg1"/>
                          </a:solidFill>
                        </a:rPr>
                        <a:t>進行性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r h="726758">
                <a:tc>
                  <a:txBody>
                    <a:bodyPr/>
                    <a:lstStyle/>
                    <a:p>
                      <a:pPr algn="ctr"/>
                      <a:r>
                        <a:rPr kumimoji="1" lang="ja-JP" altLang="en-US" sz="2400" b="1" dirty="0">
                          <a:solidFill>
                            <a:schemeClr val="bg1"/>
                          </a:solidFill>
                        </a:rPr>
                        <a:t>記憶障害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400" b="1" dirty="0">
                          <a:solidFill>
                            <a:schemeClr val="bg1"/>
                          </a:solidFill>
                        </a:rPr>
                        <a:t>記憶障害や時間、判断の障害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r h="726758">
                <a:tc>
                  <a:txBody>
                    <a:bodyPr/>
                    <a:lstStyle/>
                    <a:p>
                      <a:pPr algn="ctr"/>
                      <a:r>
                        <a:rPr kumimoji="1" lang="ja-JP" altLang="en-US" sz="2400" b="1" dirty="0">
                          <a:solidFill>
                            <a:schemeClr val="bg1"/>
                          </a:solidFill>
                        </a:rPr>
                        <a:t>他の精神症状なし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400" b="1" dirty="0">
                          <a:solidFill>
                            <a:schemeClr val="bg1"/>
                          </a:solidFill>
                        </a:rPr>
                        <a:t>物取られ妄想など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4"/>
                  </a:ext>
                </a:extLst>
              </a:tr>
              <a:tr h="726758">
                <a:tc>
                  <a:txBody>
                    <a:bodyPr/>
                    <a:lstStyle/>
                    <a:p>
                      <a:pPr algn="ctr"/>
                      <a:r>
                        <a:rPr kumimoji="1" lang="ja-JP" altLang="en-US" sz="2400" b="1" dirty="0">
                          <a:solidFill>
                            <a:schemeClr val="bg1"/>
                          </a:solidFill>
                        </a:rPr>
                        <a:t>自覚あり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kumimoji="1" lang="ja-JP" altLang="en-US" sz="2400" b="1" dirty="0">
                          <a:solidFill>
                            <a:schemeClr val="bg1"/>
                          </a:solidFill>
                        </a:rPr>
                        <a:t>時として自覚なし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362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a:solidFill>
                  <a:schemeClr val="bg1"/>
                </a:solidFill>
              </a:rPr>
              <a:t>認知症の診断方法</a:t>
            </a:r>
          </a:p>
        </p:txBody>
      </p:sp>
      <p:grpSp>
        <p:nvGrpSpPr>
          <p:cNvPr id="4" name="グループ化 3"/>
          <p:cNvGrpSpPr/>
          <p:nvPr/>
        </p:nvGrpSpPr>
        <p:grpSpPr>
          <a:xfrm>
            <a:off x="566851" y="2243754"/>
            <a:ext cx="11064237" cy="3756084"/>
            <a:chOff x="457200" y="2242065"/>
            <a:chExt cx="11064237" cy="3756084"/>
          </a:xfrm>
        </p:grpSpPr>
        <p:grpSp>
          <p:nvGrpSpPr>
            <p:cNvPr id="5" name="グループ化 4"/>
            <p:cNvGrpSpPr/>
            <p:nvPr/>
          </p:nvGrpSpPr>
          <p:grpSpPr>
            <a:xfrm>
              <a:off x="457200" y="2242065"/>
              <a:ext cx="6370259" cy="3009205"/>
              <a:chOff x="457200" y="2242065"/>
              <a:chExt cx="6370259" cy="3009205"/>
            </a:xfrm>
          </p:grpSpPr>
          <p:grpSp>
            <p:nvGrpSpPr>
              <p:cNvPr id="22" name="グループ化 21"/>
              <p:cNvGrpSpPr/>
              <p:nvPr/>
            </p:nvGrpSpPr>
            <p:grpSpPr>
              <a:xfrm>
                <a:off x="457200" y="2242065"/>
                <a:ext cx="1280160" cy="2978332"/>
                <a:chOff x="457200" y="2242065"/>
                <a:chExt cx="1280160" cy="2978332"/>
              </a:xfrm>
            </p:grpSpPr>
            <p:sp>
              <p:nvSpPr>
                <p:cNvPr id="32" name="テキスト ボックス 31"/>
                <p:cNvSpPr txBox="1"/>
                <p:nvPr/>
              </p:nvSpPr>
              <p:spPr>
                <a:xfrm>
                  <a:off x="592978" y="2272937"/>
                  <a:ext cx="553998" cy="2939143"/>
                </a:xfrm>
                <a:prstGeom prst="rect">
                  <a:avLst/>
                </a:prstGeom>
                <a:noFill/>
              </p:spPr>
              <p:txBody>
                <a:bodyPr vert="eaVert" wrap="square" rtlCol="0">
                  <a:spAutoFit/>
                </a:bodyPr>
                <a:lstStyle/>
                <a:p>
                  <a:pPr algn="ctr"/>
                  <a:r>
                    <a:rPr kumimoji="1" lang="ja-JP" altLang="en-US" sz="2400" b="1" dirty="0">
                      <a:solidFill>
                        <a:schemeClr val="bg1"/>
                      </a:solidFill>
                    </a:rPr>
                    <a:t>本人・家族の訴え</a:t>
                  </a:r>
                </a:p>
              </p:txBody>
            </p:sp>
            <p:sp>
              <p:nvSpPr>
                <p:cNvPr id="33" name="右矢印吹き出し 32"/>
                <p:cNvSpPr/>
                <p:nvPr/>
              </p:nvSpPr>
              <p:spPr>
                <a:xfrm>
                  <a:off x="457200" y="2242065"/>
                  <a:ext cx="1280160" cy="297833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grpSp>
          <p:grpSp>
            <p:nvGrpSpPr>
              <p:cNvPr id="23" name="グループ化 22"/>
              <p:cNvGrpSpPr/>
              <p:nvPr/>
            </p:nvGrpSpPr>
            <p:grpSpPr>
              <a:xfrm>
                <a:off x="2137955" y="2272937"/>
                <a:ext cx="1280160" cy="2978332"/>
                <a:chOff x="2137955" y="2272937"/>
                <a:chExt cx="1280160" cy="2978332"/>
              </a:xfrm>
            </p:grpSpPr>
            <p:sp>
              <p:nvSpPr>
                <p:cNvPr id="30" name="テキスト ボックス 29"/>
                <p:cNvSpPr txBox="1"/>
                <p:nvPr/>
              </p:nvSpPr>
              <p:spPr>
                <a:xfrm>
                  <a:off x="2263279" y="3388134"/>
                  <a:ext cx="553998" cy="828207"/>
                </a:xfrm>
                <a:prstGeom prst="rect">
                  <a:avLst/>
                </a:prstGeom>
                <a:noFill/>
              </p:spPr>
              <p:txBody>
                <a:bodyPr vert="eaVert" wrap="square" rtlCol="0">
                  <a:spAutoFit/>
                </a:bodyPr>
                <a:lstStyle/>
                <a:p>
                  <a:r>
                    <a:rPr kumimoji="1" lang="ja-JP" altLang="en-US" sz="2400" b="1" dirty="0">
                      <a:solidFill>
                        <a:schemeClr val="bg1"/>
                      </a:solidFill>
                    </a:rPr>
                    <a:t>問診</a:t>
                  </a:r>
                </a:p>
              </p:txBody>
            </p:sp>
            <p:sp>
              <p:nvSpPr>
                <p:cNvPr id="31" name="右矢印吹き出し 30"/>
                <p:cNvSpPr/>
                <p:nvPr/>
              </p:nvSpPr>
              <p:spPr>
                <a:xfrm>
                  <a:off x="2137955" y="2272937"/>
                  <a:ext cx="1280160" cy="297833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grpSp>
          <p:grpSp>
            <p:nvGrpSpPr>
              <p:cNvPr id="24" name="グループ化 23"/>
              <p:cNvGrpSpPr/>
              <p:nvPr/>
            </p:nvGrpSpPr>
            <p:grpSpPr>
              <a:xfrm>
                <a:off x="3766457" y="2272937"/>
                <a:ext cx="1280160" cy="2978332"/>
                <a:chOff x="2137955" y="2272937"/>
                <a:chExt cx="1280160" cy="2978332"/>
              </a:xfrm>
            </p:grpSpPr>
            <p:sp>
              <p:nvSpPr>
                <p:cNvPr id="28" name="テキスト ボックス 27"/>
                <p:cNvSpPr txBox="1"/>
                <p:nvPr/>
              </p:nvSpPr>
              <p:spPr>
                <a:xfrm>
                  <a:off x="2263279" y="2804585"/>
                  <a:ext cx="553998" cy="2048267"/>
                </a:xfrm>
                <a:prstGeom prst="rect">
                  <a:avLst/>
                </a:prstGeom>
                <a:noFill/>
              </p:spPr>
              <p:txBody>
                <a:bodyPr vert="eaVert" wrap="square" rtlCol="0">
                  <a:spAutoFit/>
                </a:bodyPr>
                <a:lstStyle/>
                <a:p>
                  <a:r>
                    <a:rPr kumimoji="1" lang="ja-JP" altLang="en-US" sz="2400" b="1" dirty="0">
                      <a:solidFill>
                        <a:schemeClr val="bg1"/>
                      </a:solidFill>
                    </a:rPr>
                    <a:t>認知機能検査</a:t>
                  </a:r>
                </a:p>
              </p:txBody>
            </p:sp>
            <p:sp>
              <p:nvSpPr>
                <p:cNvPr id="29" name="右矢印吹き出し 28"/>
                <p:cNvSpPr/>
                <p:nvPr/>
              </p:nvSpPr>
              <p:spPr>
                <a:xfrm>
                  <a:off x="2137955" y="2272937"/>
                  <a:ext cx="1280160" cy="297833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grpSp>
          <p:grpSp>
            <p:nvGrpSpPr>
              <p:cNvPr id="25" name="グループ化 24"/>
              <p:cNvGrpSpPr/>
              <p:nvPr/>
            </p:nvGrpSpPr>
            <p:grpSpPr>
              <a:xfrm>
                <a:off x="5486007" y="2263209"/>
                <a:ext cx="1341452" cy="2988061"/>
                <a:chOff x="5486007" y="2272937"/>
                <a:chExt cx="1341452" cy="2988061"/>
              </a:xfrm>
            </p:grpSpPr>
            <p:sp>
              <p:nvSpPr>
                <p:cNvPr id="26" name="右矢印吹き出し 25"/>
                <p:cNvSpPr/>
                <p:nvPr/>
              </p:nvSpPr>
              <p:spPr>
                <a:xfrm>
                  <a:off x="5547299" y="2272937"/>
                  <a:ext cx="1280160" cy="297833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bg1"/>
                    </a:solidFill>
                  </a:endParaRPr>
                </a:p>
              </p:txBody>
            </p:sp>
            <p:sp>
              <p:nvSpPr>
                <p:cNvPr id="27" name="テキスト ボックス 26"/>
                <p:cNvSpPr txBox="1"/>
                <p:nvPr/>
              </p:nvSpPr>
              <p:spPr>
                <a:xfrm>
                  <a:off x="5486007" y="2282666"/>
                  <a:ext cx="923330" cy="2978332"/>
                </a:xfrm>
                <a:prstGeom prst="rect">
                  <a:avLst/>
                </a:prstGeom>
                <a:noFill/>
              </p:spPr>
              <p:txBody>
                <a:bodyPr vert="eaVert" wrap="square" rtlCol="0">
                  <a:spAutoFit/>
                </a:bodyPr>
                <a:lstStyle/>
                <a:p>
                  <a:pPr algn="ctr"/>
                  <a:r>
                    <a:rPr kumimoji="1" lang="ja-JP" altLang="en-US" sz="2400" b="1" dirty="0">
                      <a:solidFill>
                        <a:schemeClr val="bg1"/>
                      </a:solidFill>
                    </a:rPr>
                    <a:t>特徴的な症状の有無</a:t>
                  </a:r>
                  <a:endParaRPr kumimoji="1" lang="en-US" altLang="ja-JP" sz="2400" b="1" dirty="0">
                    <a:solidFill>
                      <a:schemeClr val="bg1"/>
                    </a:solidFill>
                  </a:endParaRPr>
                </a:p>
                <a:p>
                  <a:pPr algn="ctr"/>
                  <a:r>
                    <a:rPr kumimoji="1" lang="ja-JP" altLang="en-US" sz="2400" b="1" dirty="0">
                      <a:solidFill>
                        <a:schemeClr val="bg1"/>
                      </a:solidFill>
                    </a:rPr>
                    <a:t>画像検査</a:t>
                  </a:r>
                </a:p>
              </p:txBody>
            </p:sp>
          </p:grpSp>
        </p:grpSp>
        <p:grpSp>
          <p:nvGrpSpPr>
            <p:cNvPr id="6" name="グループ化 5"/>
            <p:cNvGrpSpPr/>
            <p:nvPr/>
          </p:nvGrpSpPr>
          <p:grpSpPr>
            <a:xfrm>
              <a:off x="7306023" y="2323153"/>
              <a:ext cx="4215414" cy="3674996"/>
              <a:chOff x="7306023" y="2323153"/>
              <a:chExt cx="4215414" cy="3674996"/>
            </a:xfrm>
          </p:grpSpPr>
          <p:sp>
            <p:nvSpPr>
              <p:cNvPr id="12" name="テキスト ボックス 11"/>
              <p:cNvSpPr txBox="1"/>
              <p:nvPr/>
            </p:nvSpPr>
            <p:spPr>
              <a:xfrm>
                <a:off x="7306023" y="2323153"/>
                <a:ext cx="3918096" cy="2816156"/>
              </a:xfrm>
              <a:prstGeom prst="rect">
                <a:avLst/>
              </a:prstGeom>
              <a:noFill/>
            </p:spPr>
            <p:txBody>
              <a:bodyPr wrap="square" rtlCol="0" anchor="ctr">
                <a:spAutoFit/>
              </a:bodyPr>
              <a:lstStyle/>
              <a:p>
                <a:pPr marL="342900" indent="-342900">
                  <a:lnSpc>
                    <a:spcPct val="150000"/>
                  </a:lnSpc>
                  <a:buFont typeface="Wingdings" panose="05000000000000000000" pitchFamily="2" charset="2"/>
                  <a:buChar char="p"/>
                </a:pPr>
                <a:r>
                  <a:rPr kumimoji="1" lang="ja-JP" altLang="en-US" sz="2400" b="1" dirty="0">
                    <a:solidFill>
                      <a:schemeClr val="bg1"/>
                    </a:solidFill>
                  </a:rPr>
                  <a:t>アルツハイマー型認知症</a:t>
                </a:r>
                <a:endParaRPr kumimoji="1" lang="en-US" altLang="ja-JP" sz="2400" b="1" dirty="0">
                  <a:solidFill>
                    <a:schemeClr val="bg1"/>
                  </a:solidFill>
                </a:endParaRPr>
              </a:p>
              <a:p>
                <a:pPr marL="342900" indent="-342900">
                  <a:lnSpc>
                    <a:spcPct val="150000"/>
                  </a:lnSpc>
                  <a:buFont typeface="Wingdings" panose="05000000000000000000" pitchFamily="2" charset="2"/>
                  <a:buChar char="p"/>
                </a:pPr>
                <a:r>
                  <a:rPr kumimoji="1" lang="ja-JP" altLang="en-US" sz="2400" b="1" dirty="0">
                    <a:solidFill>
                      <a:schemeClr val="bg1"/>
                    </a:solidFill>
                  </a:rPr>
                  <a:t>脳血管型認知症</a:t>
                </a:r>
                <a:endParaRPr kumimoji="1" lang="en-US" altLang="ja-JP" sz="2400" b="1" dirty="0">
                  <a:solidFill>
                    <a:schemeClr val="bg1"/>
                  </a:solidFill>
                </a:endParaRPr>
              </a:p>
              <a:p>
                <a:pPr marL="342900" indent="-342900">
                  <a:lnSpc>
                    <a:spcPct val="150000"/>
                  </a:lnSpc>
                  <a:buFont typeface="Wingdings" panose="05000000000000000000" pitchFamily="2" charset="2"/>
                  <a:buChar char="p"/>
                </a:pPr>
                <a:r>
                  <a:rPr kumimoji="1" lang="ja-JP" altLang="en-US" sz="2400" b="1" dirty="0">
                    <a:solidFill>
                      <a:schemeClr val="bg1"/>
                    </a:solidFill>
                  </a:rPr>
                  <a:t>レビー小体型認知症</a:t>
                </a:r>
                <a:endParaRPr kumimoji="1" lang="en-US" altLang="ja-JP" sz="2400" b="1" dirty="0">
                  <a:solidFill>
                    <a:schemeClr val="bg1"/>
                  </a:solidFill>
                </a:endParaRPr>
              </a:p>
              <a:p>
                <a:pPr marL="342900" indent="-342900">
                  <a:lnSpc>
                    <a:spcPct val="150000"/>
                  </a:lnSpc>
                  <a:buFont typeface="Wingdings" panose="05000000000000000000" pitchFamily="2" charset="2"/>
                  <a:buChar char="p"/>
                </a:pPr>
                <a:r>
                  <a:rPr kumimoji="1" lang="ja-JP" altLang="en-US" sz="2400" b="1" dirty="0">
                    <a:solidFill>
                      <a:schemeClr val="bg1"/>
                    </a:solidFill>
                  </a:rPr>
                  <a:t>前頭側頭型認知症</a:t>
                </a:r>
                <a:endParaRPr kumimoji="1" lang="en-US" altLang="ja-JP" sz="2400" b="1" dirty="0">
                  <a:solidFill>
                    <a:schemeClr val="bg1"/>
                  </a:solidFill>
                </a:endParaRPr>
              </a:p>
              <a:p>
                <a:pPr marL="342900" indent="-342900">
                  <a:lnSpc>
                    <a:spcPct val="150000"/>
                  </a:lnSpc>
                  <a:buFont typeface="Wingdings" panose="05000000000000000000" pitchFamily="2" charset="2"/>
                  <a:buChar char="p"/>
                </a:pPr>
                <a:r>
                  <a:rPr kumimoji="1" lang="ja-JP" altLang="en-US" sz="2400" b="1" dirty="0">
                    <a:solidFill>
                      <a:schemeClr val="bg1"/>
                    </a:solidFill>
                  </a:rPr>
                  <a:t>その他の疾患</a:t>
                </a:r>
              </a:p>
            </p:txBody>
          </p:sp>
          <p:sp>
            <p:nvSpPr>
              <p:cNvPr id="15" name="テキスト ボックス 14"/>
              <p:cNvSpPr txBox="1"/>
              <p:nvPr/>
            </p:nvSpPr>
            <p:spPr>
              <a:xfrm>
                <a:off x="7306026" y="4744387"/>
                <a:ext cx="4060836" cy="461665"/>
              </a:xfrm>
              <a:prstGeom prst="rect">
                <a:avLst/>
              </a:prstGeom>
              <a:noFill/>
            </p:spPr>
            <p:txBody>
              <a:bodyPr wrap="square" rtlCol="0">
                <a:spAutoFit/>
              </a:bodyPr>
              <a:lstStyle/>
              <a:p>
                <a:endParaRPr kumimoji="1" lang="ja-JP" altLang="en-US" sz="2400" dirty="0">
                  <a:solidFill>
                    <a:schemeClr val="bg1"/>
                  </a:solidFill>
                </a:endParaRPr>
              </a:p>
            </p:txBody>
          </p:sp>
          <p:sp>
            <p:nvSpPr>
              <p:cNvPr id="16" name="テキスト ボックス 15"/>
              <p:cNvSpPr txBox="1"/>
              <p:nvPr/>
            </p:nvSpPr>
            <p:spPr>
              <a:xfrm>
                <a:off x="7306023" y="5536484"/>
                <a:ext cx="4215414" cy="461665"/>
              </a:xfrm>
              <a:prstGeom prst="rect">
                <a:avLst/>
              </a:prstGeom>
              <a:noFill/>
            </p:spPr>
            <p:txBody>
              <a:bodyPr wrap="square" rtlCol="0">
                <a:spAutoFit/>
              </a:bodyPr>
              <a:lstStyle/>
              <a:p>
                <a:endParaRPr kumimoji="1" lang="en-US" altLang="ja-JP" sz="2400" dirty="0">
                  <a:solidFill>
                    <a:schemeClr val="bg1"/>
                  </a:solidFill>
                </a:endParaRPr>
              </a:p>
            </p:txBody>
          </p:sp>
        </p:grpSp>
      </p:grpSp>
    </p:spTree>
    <p:extLst>
      <p:ext uri="{BB962C8B-B14F-4D97-AF65-F5344CB8AC3E}">
        <p14:creationId xmlns:p14="http://schemas.microsoft.com/office/powerpoint/2010/main" val="111530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a:solidFill>
                  <a:schemeClr val="bg1"/>
                </a:solidFill>
              </a:rPr>
              <a:t>認知症の検査は </a:t>
            </a:r>
            <a:r>
              <a:rPr kumimoji="1" lang="ja-JP" altLang="en-US" sz="6600" b="1" dirty="0">
                <a:solidFill>
                  <a:srgbClr val="FF0000"/>
                </a:solidFill>
              </a:rPr>
              <a:t>色々</a:t>
            </a:r>
            <a:r>
              <a:rPr kumimoji="1" lang="ja-JP" altLang="en-US" b="1" dirty="0">
                <a:solidFill>
                  <a:schemeClr val="bg1"/>
                </a:solidFill>
              </a:rPr>
              <a:t> ある</a:t>
            </a:r>
          </a:p>
        </p:txBody>
      </p:sp>
      <p:sp>
        <p:nvSpPr>
          <p:cNvPr id="3" name="コンテンツ プレースホルダー 2"/>
          <p:cNvSpPr>
            <a:spLocks noGrp="1"/>
          </p:cNvSpPr>
          <p:nvPr>
            <p:ph idx="1"/>
          </p:nvPr>
        </p:nvSpPr>
        <p:spPr/>
        <p:txBody>
          <a:bodyPr anchor="ctr"/>
          <a:lstStyle/>
          <a:p>
            <a:pPr>
              <a:buFont typeface="Wingdings" panose="05000000000000000000" pitchFamily="2" charset="2"/>
              <a:buChar char="p"/>
            </a:pPr>
            <a:r>
              <a:rPr lang="ja-JP" altLang="en-US" b="1" dirty="0">
                <a:solidFill>
                  <a:schemeClr val="bg1"/>
                </a:solidFill>
              </a:rPr>
              <a:t>　改訂長谷川式簡易知能評価スケール</a:t>
            </a:r>
            <a:endParaRPr lang="en-US" altLang="ja-JP" b="1" dirty="0">
              <a:solidFill>
                <a:schemeClr val="bg1"/>
              </a:solidFill>
            </a:endParaRPr>
          </a:p>
          <a:p>
            <a:pPr>
              <a:buFont typeface="Wingdings" panose="05000000000000000000" pitchFamily="2" charset="2"/>
              <a:buChar char="p"/>
            </a:pPr>
            <a:r>
              <a:rPr lang="ja-JP" altLang="en-US" b="1" dirty="0">
                <a:solidFill>
                  <a:schemeClr val="bg1"/>
                </a:solidFill>
              </a:rPr>
              <a:t>　</a:t>
            </a:r>
            <a:r>
              <a:rPr lang="en-US" altLang="ja-JP" b="1" dirty="0">
                <a:solidFill>
                  <a:schemeClr val="bg1"/>
                </a:solidFill>
              </a:rPr>
              <a:t>MMSE</a:t>
            </a:r>
          </a:p>
          <a:p>
            <a:pPr>
              <a:buFont typeface="Wingdings" panose="05000000000000000000" pitchFamily="2" charset="2"/>
              <a:buChar char="p"/>
            </a:pPr>
            <a:r>
              <a:rPr lang="ja-JP" altLang="en-US" b="1" dirty="0">
                <a:solidFill>
                  <a:schemeClr val="bg1"/>
                </a:solidFill>
              </a:rPr>
              <a:t>　軽度認知障害スクリーニング検査</a:t>
            </a:r>
            <a:endParaRPr lang="en-US" altLang="ja-JP" b="1" dirty="0">
              <a:solidFill>
                <a:schemeClr val="bg1"/>
              </a:solidFill>
            </a:endParaRPr>
          </a:p>
          <a:p>
            <a:pPr>
              <a:buFont typeface="Wingdings" panose="05000000000000000000" pitchFamily="2" charset="2"/>
              <a:buChar char="p"/>
            </a:pPr>
            <a:r>
              <a:rPr lang="ja-JP" altLang="en-US" b="1" dirty="0">
                <a:solidFill>
                  <a:schemeClr val="bg1"/>
                </a:solidFill>
              </a:rPr>
              <a:t>　時計描画検査</a:t>
            </a:r>
            <a:endParaRPr lang="en-US" altLang="ja-JP" b="1" dirty="0">
              <a:solidFill>
                <a:schemeClr val="bg1"/>
              </a:solidFill>
            </a:endParaRPr>
          </a:p>
          <a:p>
            <a:pPr>
              <a:buFont typeface="Wingdings" panose="05000000000000000000" pitchFamily="2" charset="2"/>
              <a:buChar char="p"/>
            </a:pPr>
            <a:r>
              <a:rPr lang="ja-JP" altLang="en-US" b="1" dirty="0">
                <a:solidFill>
                  <a:schemeClr val="bg1"/>
                </a:solidFill>
              </a:rPr>
              <a:t>　地域包括ケアシステムにおける認知症アセスメントシート</a:t>
            </a:r>
          </a:p>
        </p:txBody>
      </p:sp>
    </p:spTree>
    <p:extLst>
      <p:ext uri="{BB962C8B-B14F-4D97-AF65-F5344CB8AC3E}">
        <p14:creationId xmlns:p14="http://schemas.microsoft.com/office/powerpoint/2010/main" val="176642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ementia-awareness.jp/images/1801_現状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040" y="1848678"/>
            <a:ext cx="5237344" cy="469127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a:spLocks noGrp="1"/>
          </p:cNvSpPr>
          <p:nvPr>
            <p:ph type="title"/>
          </p:nvPr>
        </p:nvSpPr>
        <p:spPr>
          <a:xfrm>
            <a:off x="0" y="365125"/>
            <a:ext cx="12192000" cy="1325563"/>
          </a:xfrm>
        </p:spPr>
        <p:txBody>
          <a:bodyPr>
            <a:normAutofit/>
          </a:bodyPr>
          <a:lstStyle/>
          <a:p>
            <a:pPr algn="ctr"/>
            <a:r>
              <a:rPr kumimoji="1" lang="ja-JP" altLang="en-US" sz="4800" b="1" dirty="0">
                <a:solidFill>
                  <a:schemeClr val="bg1"/>
                </a:solidFill>
              </a:rPr>
              <a:t>認知症の </a:t>
            </a:r>
            <a:r>
              <a:rPr lang="ja-JP" altLang="en-US" sz="8000" b="1" dirty="0">
                <a:solidFill>
                  <a:srgbClr val="FF0000"/>
                </a:solidFill>
              </a:rPr>
              <a:t>人口</a:t>
            </a:r>
            <a:r>
              <a:rPr kumimoji="1" lang="ja-JP" altLang="en-US" sz="4800" b="1" dirty="0">
                <a:solidFill>
                  <a:schemeClr val="bg1"/>
                </a:solidFill>
              </a:rPr>
              <a:t> を知っていますか</a:t>
            </a:r>
            <a:r>
              <a:rPr lang="ja-JP" altLang="en-US" sz="4800" b="1" dirty="0">
                <a:solidFill>
                  <a:schemeClr val="bg1"/>
                </a:solidFill>
              </a:rPr>
              <a:t>？</a:t>
            </a:r>
            <a:endParaRPr kumimoji="1" lang="ja-JP" altLang="en-US" sz="4800" b="1" dirty="0">
              <a:solidFill>
                <a:schemeClr val="bg1"/>
              </a:solidFill>
            </a:endParaRPr>
          </a:p>
        </p:txBody>
      </p:sp>
      <p:sp>
        <p:nvSpPr>
          <p:cNvPr id="6" name="コンテンツ プレースホルダー 2"/>
          <p:cNvSpPr>
            <a:spLocks noGrp="1"/>
          </p:cNvSpPr>
          <p:nvPr>
            <p:ph idx="1"/>
          </p:nvPr>
        </p:nvSpPr>
        <p:spPr>
          <a:xfrm>
            <a:off x="930779" y="2018644"/>
            <a:ext cx="4555622" cy="4351338"/>
          </a:xfrm>
        </p:spPr>
        <p:txBody>
          <a:bodyPr anchor="ctr"/>
          <a:lstStyle/>
          <a:p>
            <a:pPr marL="514350" indent="-514350">
              <a:lnSpc>
                <a:spcPct val="150000"/>
              </a:lnSpc>
              <a:buFont typeface="+mj-lt"/>
              <a:buAutoNum type="arabicPeriod"/>
            </a:pPr>
            <a:r>
              <a:rPr kumimoji="1" lang="ja-JP" altLang="en-US" sz="4000" b="1" dirty="0">
                <a:solidFill>
                  <a:schemeClr val="bg1"/>
                </a:solidFill>
              </a:rPr>
              <a:t>　</a:t>
            </a:r>
            <a:r>
              <a:rPr kumimoji="1" lang="en-US" altLang="ja-JP" sz="4000" b="1" dirty="0">
                <a:solidFill>
                  <a:schemeClr val="bg1"/>
                </a:solidFill>
              </a:rPr>
              <a:t>500</a:t>
            </a:r>
            <a:r>
              <a:rPr kumimoji="1" lang="ja-JP" altLang="en-US" sz="4000" b="1" dirty="0">
                <a:solidFill>
                  <a:schemeClr val="bg1"/>
                </a:solidFill>
              </a:rPr>
              <a:t>人に</a:t>
            </a:r>
            <a:r>
              <a:rPr kumimoji="1" lang="en-US" altLang="ja-JP" sz="4000" b="1" dirty="0">
                <a:solidFill>
                  <a:schemeClr val="bg1"/>
                </a:solidFill>
              </a:rPr>
              <a:t>1</a:t>
            </a:r>
            <a:r>
              <a:rPr kumimoji="1" lang="ja-JP" altLang="en-US" sz="4000" b="1" dirty="0">
                <a:solidFill>
                  <a:schemeClr val="bg1"/>
                </a:solidFill>
              </a:rPr>
              <a:t>人</a:t>
            </a:r>
            <a:endParaRPr lang="en-US" altLang="ja-JP" sz="4000" b="1" dirty="0">
              <a:solidFill>
                <a:schemeClr val="bg1"/>
              </a:solidFill>
            </a:endParaRPr>
          </a:p>
          <a:p>
            <a:pPr marL="514350" indent="-514350">
              <a:lnSpc>
                <a:spcPct val="150000"/>
              </a:lnSpc>
              <a:buFont typeface="+mj-lt"/>
              <a:buAutoNum type="arabicPeriod"/>
            </a:pPr>
            <a:r>
              <a:rPr kumimoji="1" lang="ja-JP" altLang="en-US" sz="4000" b="1" dirty="0">
                <a:solidFill>
                  <a:schemeClr val="bg1"/>
                </a:solidFill>
              </a:rPr>
              <a:t>　</a:t>
            </a:r>
            <a:r>
              <a:rPr kumimoji="1" lang="en-US" altLang="ja-JP" sz="4000" b="1" dirty="0">
                <a:solidFill>
                  <a:schemeClr val="bg1"/>
                </a:solidFill>
              </a:rPr>
              <a:t>100</a:t>
            </a:r>
            <a:r>
              <a:rPr kumimoji="1" lang="ja-JP" altLang="en-US" sz="4000" b="1" dirty="0">
                <a:solidFill>
                  <a:schemeClr val="bg1"/>
                </a:solidFill>
              </a:rPr>
              <a:t>人に</a:t>
            </a:r>
            <a:r>
              <a:rPr kumimoji="1" lang="en-US" altLang="ja-JP" sz="4000" b="1" dirty="0">
                <a:solidFill>
                  <a:schemeClr val="bg1"/>
                </a:solidFill>
              </a:rPr>
              <a:t>1</a:t>
            </a:r>
            <a:r>
              <a:rPr kumimoji="1" lang="ja-JP" altLang="en-US" sz="4000" b="1" dirty="0">
                <a:solidFill>
                  <a:schemeClr val="bg1"/>
                </a:solidFill>
              </a:rPr>
              <a:t>人</a:t>
            </a:r>
            <a:endParaRPr kumimoji="1" lang="en-US" altLang="ja-JP" sz="4000" b="1" dirty="0">
              <a:solidFill>
                <a:schemeClr val="bg1"/>
              </a:solidFill>
            </a:endParaRPr>
          </a:p>
          <a:p>
            <a:pPr marL="514350" indent="-514350">
              <a:lnSpc>
                <a:spcPct val="150000"/>
              </a:lnSpc>
              <a:buFont typeface="+mj-lt"/>
              <a:buAutoNum type="arabicPeriod"/>
            </a:pPr>
            <a:r>
              <a:rPr kumimoji="1" lang="ja-JP" altLang="en-US" sz="4000" b="1" dirty="0">
                <a:solidFill>
                  <a:schemeClr val="bg1"/>
                </a:solidFill>
              </a:rPr>
              <a:t>　</a:t>
            </a:r>
            <a:r>
              <a:rPr kumimoji="1" lang="en-US" altLang="ja-JP" sz="4000" b="1" dirty="0">
                <a:solidFill>
                  <a:schemeClr val="bg1"/>
                </a:solidFill>
              </a:rPr>
              <a:t>50</a:t>
            </a:r>
            <a:r>
              <a:rPr kumimoji="1" lang="ja-JP" altLang="en-US" sz="4000" b="1" dirty="0">
                <a:solidFill>
                  <a:schemeClr val="bg1"/>
                </a:solidFill>
              </a:rPr>
              <a:t>人に</a:t>
            </a:r>
            <a:r>
              <a:rPr kumimoji="1" lang="en-US" altLang="ja-JP" sz="4000" b="1" dirty="0">
                <a:solidFill>
                  <a:schemeClr val="bg1"/>
                </a:solidFill>
              </a:rPr>
              <a:t>1</a:t>
            </a:r>
            <a:r>
              <a:rPr kumimoji="1" lang="ja-JP" altLang="en-US" sz="4000" b="1" dirty="0">
                <a:solidFill>
                  <a:schemeClr val="bg1"/>
                </a:solidFill>
              </a:rPr>
              <a:t>人</a:t>
            </a:r>
            <a:endParaRPr kumimoji="1" lang="en-US" altLang="ja-JP" sz="4000" b="1" dirty="0">
              <a:solidFill>
                <a:schemeClr val="bg1"/>
              </a:solidFill>
            </a:endParaRPr>
          </a:p>
          <a:p>
            <a:pPr marL="514350" indent="-514350">
              <a:lnSpc>
                <a:spcPct val="150000"/>
              </a:lnSpc>
              <a:buFont typeface="+mj-lt"/>
              <a:buAutoNum type="arabicPeriod"/>
            </a:pPr>
            <a:r>
              <a:rPr lang="ja-JP" altLang="en-US" sz="4000" b="1" dirty="0">
                <a:solidFill>
                  <a:schemeClr val="bg1"/>
                </a:solidFill>
              </a:rPr>
              <a:t>　</a:t>
            </a:r>
            <a:r>
              <a:rPr lang="en-US" altLang="ja-JP" sz="4000" b="1" dirty="0">
                <a:solidFill>
                  <a:schemeClr val="bg1"/>
                </a:solidFill>
              </a:rPr>
              <a:t>10</a:t>
            </a:r>
            <a:r>
              <a:rPr lang="ja-JP" altLang="en-US" sz="4000" b="1" dirty="0">
                <a:solidFill>
                  <a:schemeClr val="bg1"/>
                </a:solidFill>
              </a:rPr>
              <a:t>人に</a:t>
            </a:r>
            <a:r>
              <a:rPr lang="en-US" altLang="ja-JP" sz="4000" b="1" dirty="0">
                <a:solidFill>
                  <a:schemeClr val="bg1"/>
                </a:solidFill>
              </a:rPr>
              <a:t>1</a:t>
            </a:r>
            <a:r>
              <a:rPr lang="ja-JP" altLang="en-US" sz="4000" b="1" dirty="0">
                <a:solidFill>
                  <a:schemeClr val="bg1"/>
                </a:solidFill>
              </a:rPr>
              <a:t>人</a:t>
            </a:r>
            <a:endParaRPr kumimoji="1" lang="en-US" altLang="ja-JP" sz="4000" b="1" dirty="0">
              <a:solidFill>
                <a:schemeClr val="bg1"/>
              </a:solidFill>
            </a:endParaRPr>
          </a:p>
        </p:txBody>
      </p:sp>
    </p:spTree>
    <p:extLst>
      <p:ext uri="{BB962C8B-B14F-4D97-AF65-F5344CB8AC3E}">
        <p14:creationId xmlns:p14="http://schemas.microsoft.com/office/powerpoint/2010/main" val="252662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schemeClr val="bg1"/>
                </a:solidFill>
              </a:rPr>
              <a:t>改訂長谷川式簡易知能評価スケール</a:t>
            </a:r>
            <a:endParaRPr lang="en-US" altLang="ja-JP" b="1" dirty="0">
              <a:solidFill>
                <a:schemeClr val="bg1"/>
              </a:solidFill>
            </a:endParaRPr>
          </a:p>
        </p:txBody>
      </p:sp>
      <p:sp>
        <p:nvSpPr>
          <p:cNvPr id="3" name="コンテンツ プレースホルダー 2"/>
          <p:cNvSpPr>
            <a:spLocks noGrp="1"/>
          </p:cNvSpPr>
          <p:nvPr>
            <p:ph idx="1"/>
          </p:nvPr>
        </p:nvSpPr>
        <p:spPr/>
        <p:txBody>
          <a:bodyPr/>
          <a:lstStyle/>
          <a:p>
            <a:pPr marL="0" indent="0" algn="ctr">
              <a:buNone/>
            </a:pPr>
            <a:r>
              <a:rPr kumimoji="1" lang="ja-JP" altLang="en-US" b="1" dirty="0">
                <a:solidFill>
                  <a:schemeClr val="bg1"/>
                </a:solidFill>
              </a:rPr>
              <a:t>代表的な認知機能の検査方法</a:t>
            </a:r>
            <a:endParaRPr kumimoji="1" lang="en-US" altLang="ja-JP" b="1" dirty="0">
              <a:solidFill>
                <a:schemeClr val="bg1"/>
              </a:solidFill>
            </a:endParaRPr>
          </a:p>
          <a:p>
            <a:pPr marL="0" indent="0" algn="ctr">
              <a:buNone/>
            </a:pPr>
            <a:endParaRPr lang="en-US" altLang="ja-JP" b="1" dirty="0">
              <a:solidFill>
                <a:schemeClr val="bg1"/>
              </a:solidFill>
            </a:endParaRPr>
          </a:p>
          <a:p>
            <a:pPr marL="0" indent="0" algn="ctr">
              <a:buNone/>
            </a:pPr>
            <a:r>
              <a:rPr lang="en-US" altLang="ja-JP" b="1" dirty="0">
                <a:solidFill>
                  <a:schemeClr val="bg1"/>
                </a:solidFill>
              </a:rPr>
              <a:t>30</a:t>
            </a:r>
            <a:r>
              <a:rPr lang="ja-JP" altLang="en-US" b="1" dirty="0">
                <a:solidFill>
                  <a:schemeClr val="bg1"/>
                </a:solidFill>
              </a:rPr>
              <a:t>点満点中</a:t>
            </a:r>
            <a:r>
              <a:rPr lang="en-US" altLang="ja-JP" b="1" dirty="0">
                <a:solidFill>
                  <a:schemeClr val="bg1"/>
                </a:solidFill>
              </a:rPr>
              <a:t>20</a:t>
            </a:r>
            <a:r>
              <a:rPr lang="ja-JP" altLang="en-US" b="1" dirty="0">
                <a:solidFill>
                  <a:schemeClr val="bg1"/>
                </a:solidFill>
              </a:rPr>
              <a:t>点以下で</a:t>
            </a:r>
            <a:r>
              <a:rPr lang="ja-JP" altLang="en-US" sz="4000" b="1" dirty="0">
                <a:solidFill>
                  <a:srgbClr val="FF0000"/>
                </a:solidFill>
              </a:rPr>
              <a:t>認知症の疑い</a:t>
            </a:r>
            <a:r>
              <a:rPr lang="ja-JP" altLang="en-US" b="1" dirty="0">
                <a:solidFill>
                  <a:schemeClr val="bg1"/>
                </a:solidFill>
              </a:rPr>
              <a:t>となります</a:t>
            </a:r>
            <a:endParaRPr lang="en-US" altLang="ja-JP" b="1" dirty="0">
              <a:solidFill>
                <a:schemeClr val="bg1"/>
              </a:solidFill>
            </a:endParaRPr>
          </a:p>
        </p:txBody>
      </p:sp>
    </p:spTree>
    <p:extLst>
      <p:ext uri="{BB962C8B-B14F-4D97-AF65-F5344CB8AC3E}">
        <p14:creationId xmlns:p14="http://schemas.microsoft.com/office/powerpoint/2010/main" val="2798087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6600" b="1" dirty="0">
                <a:solidFill>
                  <a:srgbClr val="FF0000"/>
                </a:solidFill>
              </a:rPr>
              <a:t>日常</a:t>
            </a:r>
            <a:r>
              <a:rPr lang="ja-JP" altLang="en-US" b="1" dirty="0">
                <a:solidFill>
                  <a:schemeClr val="bg1"/>
                </a:solidFill>
              </a:rPr>
              <a:t> での言動に注意</a:t>
            </a:r>
            <a:endParaRPr kumimoji="1" lang="ja-JP" altLang="en-US" b="1" dirty="0">
              <a:solidFill>
                <a:schemeClr val="bg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71" y="1780554"/>
            <a:ext cx="11248579" cy="466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77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chemeClr val="bg1"/>
                </a:solidFill>
              </a:rPr>
              <a:t>「おかしいな？」と感じたら早めに受診</a:t>
            </a:r>
            <a:endParaRPr kumimoji="1" lang="ja-JP" altLang="en-US" b="1" dirty="0">
              <a:solidFill>
                <a:schemeClr val="bg1"/>
              </a:solidFill>
            </a:endParaRPr>
          </a:p>
        </p:txBody>
      </p:sp>
      <p:sp>
        <p:nvSpPr>
          <p:cNvPr id="3" name="コンテンツ プレースホルダー 2"/>
          <p:cNvSpPr>
            <a:spLocks noGrp="1"/>
          </p:cNvSpPr>
          <p:nvPr>
            <p:ph idx="1"/>
          </p:nvPr>
        </p:nvSpPr>
        <p:spPr>
          <a:xfrm>
            <a:off x="960120" y="1810385"/>
            <a:ext cx="10515600" cy="1115695"/>
          </a:xfrm>
        </p:spPr>
        <p:txBody>
          <a:bodyPr>
            <a:noAutofit/>
          </a:bodyPr>
          <a:lstStyle/>
          <a:p>
            <a:r>
              <a:rPr kumimoji="1" lang="ja-JP" altLang="en-US" sz="4400" dirty="0">
                <a:solidFill>
                  <a:schemeClr val="bg1"/>
                </a:solidFill>
              </a:rPr>
              <a:t>近くの病院の「物忘れ外来」に受診</a:t>
            </a:r>
            <a:endParaRPr kumimoji="1" lang="en-US" altLang="ja-JP" sz="4400" dirty="0">
              <a:solidFill>
                <a:schemeClr val="bg1"/>
              </a:solidFill>
            </a:endParaRPr>
          </a:p>
          <a:p>
            <a:r>
              <a:rPr lang="ja-JP" altLang="en-US" sz="4400" dirty="0">
                <a:solidFill>
                  <a:schemeClr val="bg1"/>
                </a:solidFill>
              </a:rPr>
              <a:t>かかりつけ医に相談</a:t>
            </a:r>
            <a:endParaRPr lang="en-US" altLang="ja-JP" sz="4400" dirty="0">
              <a:solidFill>
                <a:schemeClr val="bg1"/>
              </a:solidFill>
            </a:endParaRPr>
          </a:p>
          <a:p>
            <a:endParaRPr kumimoji="1" lang="en-US" altLang="ja-JP" sz="4400" dirty="0">
              <a:solidFill>
                <a:schemeClr val="bg1"/>
              </a:solidFill>
            </a:endParaRPr>
          </a:p>
          <a:p>
            <a:pPr marL="0" indent="0">
              <a:buNone/>
            </a:pPr>
            <a:endParaRPr kumimoji="1" lang="ja-JP" altLang="en-US" sz="4400" dirty="0">
              <a:solidFill>
                <a:schemeClr val="bg1"/>
              </a:solidFill>
            </a:endParaRPr>
          </a:p>
        </p:txBody>
      </p:sp>
    </p:spTree>
    <p:extLst>
      <p:ext uri="{BB962C8B-B14F-4D97-AF65-F5344CB8AC3E}">
        <p14:creationId xmlns:p14="http://schemas.microsoft.com/office/powerpoint/2010/main" val="379352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schemeClr val="bg1"/>
                </a:solidFill>
              </a:rPr>
              <a:t>認知症の </a:t>
            </a:r>
            <a:r>
              <a:rPr lang="ja-JP" altLang="en-US" sz="6600" b="1" dirty="0">
                <a:solidFill>
                  <a:srgbClr val="FF0000"/>
                </a:solidFill>
              </a:rPr>
              <a:t>治療</a:t>
            </a:r>
            <a:endParaRPr kumimoji="1" lang="ja-JP" altLang="en-US" sz="6600" b="1" dirty="0">
              <a:solidFill>
                <a:srgbClr val="FF0000"/>
              </a:solidFill>
            </a:endParaRPr>
          </a:p>
        </p:txBody>
      </p:sp>
      <p:graphicFrame>
        <p:nvGraphicFramePr>
          <p:cNvPr id="4" name="図表 3"/>
          <p:cNvGraphicFramePr/>
          <p:nvPr>
            <p:extLst>
              <p:ext uri="{D42A27DB-BD31-4B8C-83A1-F6EECF244321}">
                <p14:modId xmlns:p14="http://schemas.microsoft.com/office/powerpoint/2010/main" val="2252640668"/>
              </p:ext>
            </p:extLst>
          </p:nvPr>
        </p:nvGraphicFramePr>
        <p:xfrm>
          <a:off x="1097280" y="2027582"/>
          <a:ext cx="1004316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42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schemeClr val="bg1"/>
                </a:solidFill>
              </a:rPr>
              <a:t>認知症は </a:t>
            </a:r>
            <a:r>
              <a:rPr lang="ja-JP" altLang="en-US" sz="7200" b="1" dirty="0">
                <a:solidFill>
                  <a:srgbClr val="FF0000"/>
                </a:solidFill>
              </a:rPr>
              <a:t>予防</a:t>
            </a:r>
            <a:r>
              <a:rPr lang="ja-JP" altLang="en-US" b="1" dirty="0">
                <a:solidFill>
                  <a:schemeClr val="bg1"/>
                </a:solidFill>
              </a:rPr>
              <a:t> が大切</a:t>
            </a:r>
            <a:endParaRPr kumimoji="1" lang="ja-JP" altLang="en-US" dirty="0">
              <a:solidFill>
                <a:schemeClr val="bg1"/>
              </a:solidFill>
            </a:endParaRPr>
          </a:p>
        </p:txBody>
      </p:sp>
      <p:graphicFrame>
        <p:nvGraphicFramePr>
          <p:cNvPr id="4" name="図表 3"/>
          <p:cNvGraphicFramePr/>
          <p:nvPr>
            <p:extLst>
              <p:ext uri="{D42A27DB-BD31-4B8C-83A1-F6EECF244321}">
                <p14:modId xmlns:p14="http://schemas.microsoft.com/office/powerpoint/2010/main" val="3887982438"/>
              </p:ext>
            </p:extLst>
          </p:nvPr>
        </p:nvGraphicFramePr>
        <p:xfrm>
          <a:off x="204083" y="2076617"/>
          <a:ext cx="11871960" cy="209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663272" y="4285898"/>
            <a:ext cx="2941320" cy="1938992"/>
          </a:xfrm>
          <a:prstGeom prst="rect">
            <a:avLst/>
          </a:prstGeom>
          <a:noFill/>
        </p:spPr>
        <p:txBody>
          <a:bodyPr wrap="square" rtlCol="0">
            <a:spAutoFit/>
          </a:bodyPr>
          <a:lstStyle/>
          <a:p>
            <a:r>
              <a:rPr kumimoji="1" lang="ja-JP" altLang="en-US" sz="2400" b="1" dirty="0">
                <a:solidFill>
                  <a:prstClr val="black"/>
                </a:solidFill>
              </a:rPr>
              <a:t>①生活習慣</a:t>
            </a:r>
            <a:endParaRPr kumimoji="1" lang="en-US" altLang="ja-JP" sz="2400" b="1" dirty="0">
              <a:solidFill>
                <a:prstClr val="black"/>
              </a:solidFill>
            </a:endParaRPr>
          </a:p>
          <a:p>
            <a:r>
              <a:rPr kumimoji="1" lang="ja-JP" altLang="en-US" sz="2400" b="1" dirty="0">
                <a:solidFill>
                  <a:prstClr val="black"/>
                </a:solidFill>
              </a:rPr>
              <a:t>②適度な運動</a:t>
            </a:r>
            <a:endParaRPr kumimoji="1" lang="en-US" altLang="ja-JP" sz="2400" b="1" dirty="0">
              <a:solidFill>
                <a:prstClr val="black"/>
              </a:solidFill>
            </a:endParaRPr>
          </a:p>
          <a:p>
            <a:r>
              <a:rPr kumimoji="1" lang="ja-JP" altLang="en-US" sz="2400" b="1" dirty="0">
                <a:solidFill>
                  <a:prstClr val="black"/>
                </a:solidFill>
              </a:rPr>
              <a:t>③認知フットネス</a:t>
            </a:r>
            <a:endParaRPr kumimoji="1" lang="en-US" altLang="ja-JP" sz="2400" b="1" dirty="0">
              <a:solidFill>
                <a:prstClr val="black"/>
              </a:solidFill>
            </a:endParaRPr>
          </a:p>
          <a:p>
            <a:r>
              <a:rPr kumimoji="1" lang="ja-JP" altLang="en-US" sz="2400" b="1" dirty="0">
                <a:solidFill>
                  <a:prstClr val="black"/>
                </a:solidFill>
              </a:rPr>
              <a:t>④交流</a:t>
            </a:r>
            <a:endParaRPr kumimoji="1" lang="en-US" altLang="ja-JP" sz="2400" b="1" dirty="0">
              <a:solidFill>
                <a:prstClr val="black"/>
              </a:solidFill>
            </a:endParaRPr>
          </a:p>
          <a:p>
            <a:r>
              <a:rPr kumimoji="1" lang="ja-JP" altLang="en-US" sz="2400" b="1" dirty="0">
                <a:solidFill>
                  <a:prstClr val="black"/>
                </a:solidFill>
              </a:rPr>
              <a:t>⑤理解を深める</a:t>
            </a:r>
            <a:endParaRPr kumimoji="1" lang="en-US" altLang="ja-JP" sz="2400" b="1" dirty="0">
              <a:solidFill>
                <a:prstClr val="black"/>
              </a:solidFill>
            </a:endParaRPr>
          </a:p>
        </p:txBody>
      </p:sp>
      <p:sp>
        <p:nvSpPr>
          <p:cNvPr id="6" name="テキスト ボックス 5"/>
          <p:cNvSpPr txBox="1"/>
          <p:nvPr/>
        </p:nvSpPr>
        <p:spPr>
          <a:xfrm>
            <a:off x="5071275" y="4839896"/>
            <a:ext cx="1470660" cy="830997"/>
          </a:xfrm>
          <a:prstGeom prst="rect">
            <a:avLst/>
          </a:prstGeom>
          <a:noFill/>
        </p:spPr>
        <p:txBody>
          <a:bodyPr wrap="square" rtlCol="0">
            <a:spAutoFit/>
          </a:bodyPr>
          <a:lstStyle/>
          <a:p>
            <a:pPr algn="ctr"/>
            <a:r>
              <a:rPr kumimoji="1" lang="ja-JP" altLang="en-US" sz="2400" b="1" dirty="0">
                <a:solidFill>
                  <a:prstClr val="black"/>
                </a:solidFill>
              </a:rPr>
              <a:t>早期発見</a:t>
            </a:r>
            <a:endParaRPr kumimoji="1" lang="en-US" altLang="ja-JP" sz="2400" b="1" dirty="0">
              <a:solidFill>
                <a:prstClr val="black"/>
              </a:solidFill>
            </a:endParaRPr>
          </a:p>
          <a:p>
            <a:pPr algn="ctr"/>
            <a:r>
              <a:rPr kumimoji="1" lang="ja-JP" altLang="en-US" sz="2400" b="1" dirty="0">
                <a:solidFill>
                  <a:prstClr val="black"/>
                </a:solidFill>
              </a:rPr>
              <a:t>早期予防</a:t>
            </a:r>
            <a:endParaRPr kumimoji="1" lang="en-US" altLang="ja-JP" sz="2400" b="1" dirty="0">
              <a:solidFill>
                <a:prstClr val="black"/>
              </a:solidFill>
            </a:endParaRPr>
          </a:p>
        </p:txBody>
      </p:sp>
      <p:sp>
        <p:nvSpPr>
          <p:cNvPr id="7" name="テキスト ボックス 6"/>
          <p:cNvSpPr txBox="1"/>
          <p:nvPr/>
        </p:nvSpPr>
        <p:spPr>
          <a:xfrm>
            <a:off x="8774927" y="5024562"/>
            <a:ext cx="2209800" cy="461665"/>
          </a:xfrm>
          <a:prstGeom prst="rect">
            <a:avLst/>
          </a:prstGeom>
          <a:noFill/>
        </p:spPr>
        <p:txBody>
          <a:bodyPr wrap="square" rtlCol="0">
            <a:spAutoFit/>
          </a:bodyPr>
          <a:lstStyle/>
          <a:p>
            <a:pPr algn="ctr"/>
            <a:r>
              <a:rPr kumimoji="1" lang="ja-JP" altLang="en-US" sz="2400" b="1" dirty="0">
                <a:solidFill>
                  <a:prstClr val="black"/>
                </a:solidFill>
              </a:rPr>
              <a:t>服薬療法</a:t>
            </a:r>
            <a:endParaRPr kumimoji="1" lang="en-US" altLang="ja-JP" sz="2400" b="1" dirty="0">
              <a:solidFill>
                <a:prstClr val="black"/>
              </a:solidFill>
            </a:endParaRPr>
          </a:p>
        </p:txBody>
      </p:sp>
    </p:spTree>
    <p:extLst>
      <p:ext uri="{BB962C8B-B14F-4D97-AF65-F5344CB8AC3E}">
        <p14:creationId xmlns:p14="http://schemas.microsoft.com/office/powerpoint/2010/main" val="87180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79"/>
          <a:stretch/>
        </p:blipFill>
        <p:spPr bwMode="auto">
          <a:xfrm>
            <a:off x="60160" y="2454966"/>
            <a:ext cx="12040562" cy="322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lstStyle/>
          <a:p>
            <a:pPr algn="ctr"/>
            <a:r>
              <a:rPr lang="en-US" altLang="ja-JP" b="1" dirty="0">
                <a:solidFill>
                  <a:schemeClr val="bg1"/>
                </a:solidFill>
              </a:rPr>
              <a:t>4</a:t>
            </a:r>
            <a:r>
              <a:rPr lang="ja-JP" altLang="en-US" b="1" dirty="0" err="1">
                <a:solidFill>
                  <a:schemeClr val="bg1"/>
                </a:solidFill>
              </a:rPr>
              <a:t>つの</a:t>
            </a:r>
            <a:r>
              <a:rPr lang="ja-JP" altLang="en-US" b="1" dirty="0">
                <a:solidFill>
                  <a:schemeClr val="bg1"/>
                </a:solidFill>
              </a:rPr>
              <a:t>習慣で認知症予防</a:t>
            </a:r>
            <a:endParaRPr kumimoji="1" lang="ja-JP" altLang="en-US" b="1" dirty="0">
              <a:solidFill>
                <a:schemeClr val="bg1"/>
              </a:solidFill>
            </a:endParaRPr>
          </a:p>
        </p:txBody>
      </p:sp>
    </p:spTree>
    <p:extLst>
      <p:ext uri="{BB962C8B-B14F-4D97-AF65-F5344CB8AC3E}">
        <p14:creationId xmlns:p14="http://schemas.microsoft.com/office/powerpoint/2010/main" val="407530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1" t="15403" r="73420" b="876"/>
          <a:stretch/>
        </p:blipFill>
        <p:spPr bwMode="auto">
          <a:xfrm>
            <a:off x="1082040" y="243205"/>
            <a:ext cx="1992236" cy="213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lstStyle/>
          <a:p>
            <a:pPr algn="ctr"/>
            <a:r>
              <a:rPr kumimoji="1" lang="ja-JP" altLang="en-US" b="1" dirty="0">
                <a:solidFill>
                  <a:schemeClr val="bg1"/>
                </a:solidFill>
              </a:rPr>
              <a:t>生活習慣改善</a:t>
            </a:r>
          </a:p>
        </p:txBody>
      </p:sp>
      <p:sp>
        <p:nvSpPr>
          <p:cNvPr id="2" name="テキスト ボックス 1">
            <a:extLst>
              <a:ext uri="{FF2B5EF4-FFF2-40B4-BE49-F238E27FC236}">
                <a16:creationId xmlns:a16="http://schemas.microsoft.com/office/drawing/2014/main" id="{A281A0D6-85A0-484D-A948-1841BE49BF3D}"/>
              </a:ext>
            </a:extLst>
          </p:cNvPr>
          <p:cNvSpPr txBox="1"/>
          <p:nvPr/>
        </p:nvSpPr>
        <p:spPr>
          <a:xfrm>
            <a:off x="2175641" y="2932387"/>
            <a:ext cx="8623738" cy="2585323"/>
          </a:xfrm>
          <a:prstGeom prst="rect">
            <a:avLst/>
          </a:prstGeom>
          <a:noFill/>
        </p:spPr>
        <p:txBody>
          <a:bodyPr wrap="square" rtlCol="0">
            <a:spAutoFit/>
          </a:bodyPr>
          <a:lstStyle/>
          <a:p>
            <a:r>
              <a:rPr kumimoji="1" lang="ja-JP" altLang="en-US" sz="5400" dirty="0">
                <a:solidFill>
                  <a:schemeClr val="bg1"/>
                </a:solidFill>
              </a:rPr>
              <a:t>・行動範囲を広げる</a:t>
            </a:r>
            <a:endParaRPr kumimoji="1" lang="en-US" altLang="ja-JP" sz="5400" dirty="0">
              <a:solidFill>
                <a:schemeClr val="bg1"/>
              </a:solidFill>
            </a:endParaRPr>
          </a:p>
          <a:p>
            <a:r>
              <a:rPr kumimoji="1" lang="ja-JP" altLang="en-US" sz="5400" dirty="0">
                <a:solidFill>
                  <a:schemeClr val="bg1"/>
                </a:solidFill>
              </a:rPr>
              <a:t>・人間関係を広げる</a:t>
            </a:r>
            <a:endParaRPr kumimoji="1" lang="en-US" altLang="ja-JP" sz="5400" dirty="0">
              <a:solidFill>
                <a:schemeClr val="bg1"/>
              </a:solidFill>
            </a:endParaRPr>
          </a:p>
          <a:p>
            <a:r>
              <a:rPr kumimoji="1" lang="ja-JP" altLang="en-US" sz="5400" dirty="0">
                <a:solidFill>
                  <a:schemeClr val="bg1"/>
                </a:solidFill>
              </a:rPr>
              <a:t>・楽しいことを増やす</a:t>
            </a:r>
            <a:endParaRPr kumimoji="1" lang="en-US" altLang="ja-JP" sz="5400" dirty="0">
              <a:solidFill>
                <a:schemeClr val="bg1"/>
              </a:solidFill>
            </a:endParaRPr>
          </a:p>
        </p:txBody>
      </p:sp>
    </p:spTree>
    <p:extLst>
      <p:ext uri="{BB962C8B-B14F-4D97-AF65-F5344CB8AC3E}">
        <p14:creationId xmlns:p14="http://schemas.microsoft.com/office/powerpoint/2010/main" val="245011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18" t="18854" r="49871" b="3680"/>
          <a:stretch/>
        </p:blipFill>
        <p:spPr bwMode="auto">
          <a:xfrm>
            <a:off x="1143000" y="365124"/>
            <a:ext cx="2027971" cy="206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lstStyle/>
          <a:p>
            <a:pPr algn="ctr"/>
            <a:r>
              <a:rPr lang="ja-JP" altLang="en-US" b="1" dirty="0">
                <a:solidFill>
                  <a:schemeClr val="bg1"/>
                </a:solidFill>
              </a:rPr>
              <a:t>脳トレで予防</a:t>
            </a:r>
            <a:endParaRPr kumimoji="1" lang="ja-JP" altLang="en-US" b="1" dirty="0">
              <a:solidFill>
                <a:schemeClr val="bg1"/>
              </a:solidFill>
            </a:endParaRPr>
          </a:p>
        </p:txBody>
      </p:sp>
      <p:sp>
        <p:nvSpPr>
          <p:cNvPr id="5" name="テキスト ボックス 4">
            <a:extLst>
              <a:ext uri="{FF2B5EF4-FFF2-40B4-BE49-F238E27FC236}">
                <a16:creationId xmlns:a16="http://schemas.microsoft.com/office/drawing/2014/main" id="{2B790373-B46E-403F-A76D-E806BFC6B2CA}"/>
              </a:ext>
            </a:extLst>
          </p:cNvPr>
          <p:cNvSpPr txBox="1"/>
          <p:nvPr/>
        </p:nvSpPr>
        <p:spPr>
          <a:xfrm>
            <a:off x="1813034" y="2932387"/>
            <a:ext cx="9396249" cy="2585323"/>
          </a:xfrm>
          <a:prstGeom prst="rect">
            <a:avLst/>
          </a:prstGeom>
          <a:noFill/>
        </p:spPr>
        <p:txBody>
          <a:bodyPr wrap="square" rtlCol="0">
            <a:spAutoFit/>
          </a:bodyPr>
          <a:lstStyle/>
          <a:p>
            <a:r>
              <a:rPr kumimoji="1" lang="ja-JP" altLang="en-US" sz="5400" dirty="0">
                <a:solidFill>
                  <a:schemeClr val="bg1"/>
                </a:solidFill>
              </a:rPr>
              <a:t>・計算ゲーム</a:t>
            </a:r>
            <a:endParaRPr kumimoji="1" lang="en-US" altLang="ja-JP" sz="5400" dirty="0">
              <a:solidFill>
                <a:schemeClr val="bg1"/>
              </a:solidFill>
            </a:endParaRPr>
          </a:p>
          <a:p>
            <a:r>
              <a:rPr kumimoji="1" lang="ja-JP" altLang="en-US" sz="5400" dirty="0">
                <a:solidFill>
                  <a:schemeClr val="bg1"/>
                </a:solidFill>
              </a:rPr>
              <a:t>・麻雀、オセロ、囲碁</a:t>
            </a:r>
            <a:endParaRPr kumimoji="1" lang="en-US" altLang="ja-JP" sz="5400" dirty="0">
              <a:solidFill>
                <a:schemeClr val="bg1"/>
              </a:solidFill>
            </a:endParaRPr>
          </a:p>
          <a:p>
            <a:r>
              <a:rPr kumimoji="1" lang="ja-JP" altLang="en-US" sz="5400" dirty="0">
                <a:solidFill>
                  <a:schemeClr val="bg1"/>
                </a:solidFill>
              </a:rPr>
              <a:t>・クロスワードパズル</a:t>
            </a:r>
            <a:endParaRPr kumimoji="1" lang="en-US" altLang="ja-JP" sz="5400" dirty="0">
              <a:solidFill>
                <a:schemeClr val="bg1"/>
              </a:solidFill>
            </a:endParaRPr>
          </a:p>
        </p:txBody>
      </p:sp>
    </p:spTree>
    <p:extLst>
      <p:ext uri="{BB962C8B-B14F-4D97-AF65-F5344CB8AC3E}">
        <p14:creationId xmlns:p14="http://schemas.microsoft.com/office/powerpoint/2010/main" val="165707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130" t="20083" r="25734" b="3270"/>
          <a:stretch/>
        </p:blipFill>
        <p:spPr bwMode="auto">
          <a:xfrm>
            <a:off x="1356360" y="244365"/>
            <a:ext cx="2071064" cy="210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698931" y="244365"/>
            <a:ext cx="10515600" cy="1325563"/>
          </a:xfrm>
        </p:spPr>
        <p:txBody>
          <a:bodyPr/>
          <a:lstStyle/>
          <a:p>
            <a:pPr algn="ctr"/>
            <a:r>
              <a:rPr kumimoji="1" lang="ja-JP" altLang="en-US" b="1" dirty="0">
                <a:solidFill>
                  <a:schemeClr val="bg1"/>
                </a:solidFill>
              </a:rPr>
              <a:t>食生活改善</a:t>
            </a:r>
          </a:p>
        </p:txBody>
      </p:sp>
      <p:sp>
        <p:nvSpPr>
          <p:cNvPr id="5" name="テキスト ボックス 4">
            <a:extLst>
              <a:ext uri="{FF2B5EF4-FFF2-40B4-BE49-F238E27FC236}">
                <a16:creationId xmlns:a16="http://schemas.microsoft.com/office/drawing/2014/main" id="{62A77309-6342-48B6-BDB1-B90625347C26}"/>
              </a:ext>
            </a:extLst>
          </p:cNvPr>
          <p:cNvSpPr txBox="1"/>
          <p:nvPr/>
        </p:nvSpPr>
        <p:spPr>
          <a:xfrm>
            <a:off x="698931" y="2990196"/>
            <a:ext cx="11161986" cy="2585323"/>
          </a:xfrm>
          <a:prstGeom prst="rect">
            <a:avLst/>
          </a:prstGeom>
          <a:noFill/>
        </p:spPr>
        <p:txBody>
          <a:bodyPr wrap="square" rtlCol="0">
            <a:spAutoFit/>
          </a:bodyPr>
          <a:lstStyle/>
          <a:p>
            <a:r>
              <a:rPr kumimoji="1" lang="ja-JP" altLang="en-US" sz="5400" dirty="0">
                <a:solidFill>
                  <a:schemeClr val="bg1"/>
                </a:solidFill>
              </a:rPr>
              <a:t>・魚介類</a:t>
            </a:r>
            <a:endParaRPr kumimoji="1" lang="en-US" altLang="ja-JP" sz="5400" dirty="0">
              <a:solidFill>
                <a:schemeClr val="bg1"/>
              </a:solidFill>
            </a:endParaRPr>
          </a:p>
          <a:p>
            <a:r>
              <a:rPr kumimoji="1" lang="ja-JP" altLang="en-US" sz="5400" dirty="0">
                <a:solidFill>
                  <a:schemeClr val="bg1"/>
                </a:solidFill>
              </a:rPr>
              <a:t>・お茶、豆乳、赤ワイン、コーヒー</a:t>
            </a:r>
            <a:endParaRPr kumimoji="1" lang="en-US" altLang="ja-JP" sz="5400" dirty="0">
              <a:solidFill>
                <a:schemeClr val="bg1"/>
              </a:solidFill>
            </a:endParaRPr>
          </a:p>
          <a:p>
            <a:r>
              <a:rPr kumimoji="1" lang="ja-JP" altLang="en-US" sz="5400" dirty="0">
                <a:solidFill>
                  <a:schemeClr val="bg1"/>
                </a:solidFill>
              </a:rPr>
              <a:t>・腸内を整える</a:t>
            </a:r>
            <a:endParaRPr kumimoji="1" lang="en-US" altLang="ja-JP" sz="5400" dirty="0">
              <a:solidFill>
                <a:schemeClr val="bg1"/>
              </a:solidFill>
            </a:endParaRPr>
          </a:p>
        </p:txBody>
      </p:sp>
    </p:spTree>
    <p:extLst>
      <p:ext uri="{BB962C8B-B14F-4D97-AF65-F5344CB8AC3E}">
        <p14:creationId xmlns:p14="http://schemas.microsoft.com/office/powerpoint/2010/main" val="786684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72" t="20083" r="1774" b="4090"/>
          <a:stretch/>
        </p:blipFill>
        <p:spPr bwMode="auto">
          <a:xfrm>
            <a:off x="1112520" y="232378"/>
            <a:ext cx="2216106" cy="220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lstStyle/>
          <a:p>
            <a:pPr algn="ctr"/>
            <a:r>
              <a:rPr kumimoji="1" lang="ja-JP" altLang="en-US" b="1" dirty="0">
                <a:solidFill>
                  <a:schemeClr val="bg1"/>
                </a:solidFill>
              </a:rPr>
              <a:t>運動で予防</a:t>
            </a:r>
          </a:p>
        </p:txBody>
      </p:sp>
      <p:sp>
        <p:nvSpPr>
          <p:cNvPr id="5" name="テキスト ボックス 4">
            <a:extLst>
              <a:ext uri="{FF2B5EF4-FFF2-40B4-BE49-F238E27FC236}">
                <a16:creationId xmlns:a16="http://schemas.microsoft.com/office/drawing/2014/main" id="{0C224E53-D062-48D5-A1E3-E9744EABD4A4}"/>
              </a:ext>
            </a:extLst>
          </p:cNvPr>
          <p:cNvSpPr txBox="1"/>
          <p:nvPr/>
        </p:nvSpPr>
        <p:spPr>
          <a:xfrm>
            <a:off x="2559267" y="3069021"/>
            <a:ext cx="7373015" cy="2585323"/>
          </a:xfrm>
          <a:prstGeom prst="rect">
            <a:avLst/>
          </a:prstGeom>
          <a:noFill/>
        </p:spPr>
        <p:txBody>
          <a:bodyPr wrap="square" rtlCol="0">
            <a:spAutoFit/>
          </a:bodyPr>
          <a:lstStyle/>
          <a:p>
            <a:r>
              <a:rPr kumimoji="1" lang="ja-JP" altLang="en-US" sz="5400" dirty="0">
                <a:solidFill>
                  <a:schemeClr val="bg1"/>
                </a:solidFill>
              </a:rPr>
              <a:t>・ウォーキング、散歩</a:t>
            </a:r>
            <a:endParaRPr kumimoji="1" lang="en-US" altLang="ja-JP" sz="5400" dirty="0">
              <a:solidFill>
                <a:schemeClr val="bg1"/>
              </a:solidFill>
            </a:endParaRPr>
          </a:p>
          <a:p>
            <a:r>
              <a:rPr kumimoji="1" lang="ja-JP" altLang="en-US" sz="5400" dirty="0">
                <a:solidFill>
                  <a:schemeClr val="bg1"/>
                </a:solidFill>
              </a:rPr>
              <a:t>・カラオケ</a:t>
            </a:r>
            <a:endParaRPr kumimoji="1" lang="en-US" altLang="ja-JP" sz="5400" dirty="0">
              <a:solidFill>
                <a:schemeClr val="bg1"/>
              </a:solidFill>
            </a:endParaRPr>
          </a:p>
          <a:p>
            <a:r>
              <a:rPr kumimoji="1" lang="ja-JP" altLang="en-US" sz="5400" dirty="0">
                <a:solidFill>
                  <a:schemeClr val="bg1"/>
                </a:solidFill>
              </a:rPr>
              <a:t>・筋肉トレーニング</a:t>
            </a:r>
            <a:endParaRPr kumimoji="1" lang="en-US" altLang="ja-JP" sz="5400" dirty="0">
              <a:solidFill>
                <a:schemeClr val="bg1"/>
              </a:solidFill>
            </a:endParaRPr>
          </a:p>
        </p:txBody>
      </p:sp>
    </p:spTree>
    <p:extLst>
      <p:ext uri="{BB962C8B-B14F-4D97-AF65-F5344CB8AC3E}">
        <p14:creationId xmlns:p14="http://schemas.microsoft.com/office/powerpoint/2010/main" val="290962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現在の認知症人口割合を示す円グラ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044" y="-439"/>
            <a:ext cx="8573051" cy="685844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0" y="4238247"/>
            <a:ext cx="12192000" cy="1569660"/>
          </a:xfrm>
          <a:prstGeom prst="rect">
            <a:avLst/>
          </a:prstGeom>
          <a:solidFill>
            <a:schemeClr val="tx1"/>
          </a:solidFill>
        </p:spPr>
        <p:txBody>
          <a:bodyPr wrap="square">
            <a:spAutoFit/>
          </a:bodyPr>
          <a:lstStyle/>
          <a:p>
            <a:pPr algn="ctr"/>
            <a:r>
              <a:rPr lang="ja-JP" altLang="en-US" sz="4400" b="1" dirty="0">
                <a:solidFill>
                  <a:srgbClr val="FF0000"/>
                </a:solidFill>
              </a:rPr>
              <a:t>高齢者</a:t>
            </a:r>
            <a:r>
              <a:rPr lang="en-US" altLang="ja-JP" sz="9600" b="1" dirty="0">
                <a:solidFill>
                  <a:srgbClr val="FF0000"/>
                </a:solidFill>
              </a:rPr>
              <a:t>10</a:t>
            </a:r>
            <a:r>
              <a:rPr lang="ja-JP" altLang="en-US" sz="4400" b="1" dirty="0">
                <a:solidFill>
                  <a:srgbClr val="FF0000"/>
                </a:solidFill>
              </a:rPr>
              <a:t>人に</a:t>
            </a:r>
            <a:r>
              <a:rPr lang="en-US" altLang="ja-JP" sz="9600" b="1" dirty="0">
                <a:solidFill>
                  <a:srgbClr val="FF0000"/>
                </a:solidFill>
              </a:rPr>
              <a:t>1</a:t>
            </a:r>
            <a:r>
              <a:rPr lang="ja-JP" altLang="en-US" sz="4400" b="1" dirty="0">
                <a:solidFill>
                  <a:srgbClr val="FF0000"/>
                </a:solidFill>
              </a:rPr>
              <a:t>人は認知障害を抱えている</a:t>
            </a:r>
          </a:p>
        </p:txBody>
      </p:sp>
    </p:spTree>
    <p:extLst>
      <p:ext uri="{BB962C8B-B14F-4D97-AF65-F5344CB8AC3E}">
        <p14:creationId xmlns:p14="http://schemas.microsoft.com/office/powerpoint/2010/main" val="183125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72" t="20083" r="1774" b="4090"/>
          <a:stretch/>
        </p:blipFill>
        <p:spPr bwMode="auto">
          <a:xfrm>
            <a:off x="411480" y="185081"/>
            <a:ext cx="2147787" cy="213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995860" y="491253"/>
            <a:ext cx="10515600" cy="1325563"/>
          </a:xfrm>
        </p:spPr>
        <p:txBody>
          <a:bodyPr/>
          <a:lstStyle/>
          <a:p>
            <a:pPr algn="ctr"/>
            <a:r>
              <a:rPr kumimoji="1" lang="ja-JP" altLang="en-US" b="1" dirty="0">
                <a:solidFill>
                  <a:schemeClr val="bg1"/>
                </a:solidFill>
              </a:rPr>
              <a:t>ウォーキングのポイント</a:t>
            </a:r>
          </a:p>
        </p:txBody>
      </p:sp>
      <p:sp>
        <p:nvSpPr>
          <p:cNvPr id="5" name="テキスト ボックス 4">
            <a:extLst>
              <a:ext uri="{FF2B5EF4-FFF2-40B4-BE49-F238E27FC236}">
                <a16:creationId xmlns:a16="http://schemas.microsoft.com/office/drawing/2014/main" id="{0C224E53-D062-48D5-A1E3-E9744EABD4A4}"/>
              </a:ext>
            </a:extLst>
          </p:cNvPr>
          <p:cNvSpPr txBox="1"/>
          <p:nvPr/>
        </p:nvSpPr>
        <p:spPr>
          <a:xfrm>
            <a:off x="1040380" y="2711173"/>
            <a:ext cx="10179556" cy="3416320"/>
          </a:xfrm>
          <a:prstGeom prst="rect">
            <a:avLst/>
          </a:prstGeom>
          <a:noFill/>
        </p:spPr>
        <p:txBody>
          <a:bodyPr wrap="square" rtlCol="0">
            <a:spAutoFit/>
          </a:bodyPr>
          <a:lstStyle/>
          <a:p>
            <a:r>
              <a:rPr kumimoji="1" lang="ja-JP" altLang="en-US" sz="5400" dirty="0">
                <a:solidFill>
                  <a:schemeClr val="bg1"/>
                </a:solidFill>
              </a:rPr>
              <a:t>①背筋を伸ばす</a:t>
            </a:r>
            <a:endParaRPr kumimoji="1" lang="en-US" altLang="ja-JP" sz="5400" dirty="0">
              <a:solidFill>
                <a:schemeClr val="bg1"/>
              </a:solidFill>
            </a:endParaRPr>
          </a:p>
          <a:p>
            <a:r>
              <a:rPr kumimoji="1" lang="ja-JP" altLang="en-US" sz="5400" dirty="0">
                <a:solidFill>
                  <a:schemeClr val="bg1"/>
                </a:solidFill>
              </a:rPr>
              <a:t>②歩幅はいつもより</a:t>
            </a:r>
            <a:r>
              <a:rPr kumimoji="1" lang="en-US" altLang="ja-JP" sz="5400" dirty="0">
                <a:solidFill>
                  <a:schemeClr val="bg1"/>
                </a:solidFill>
              </a:rPr>
              <a:t>5cm</a:t>
            </a:r>
            <a:r>
              <a:rPr kumimoji="1" lang="ja-JP" altLang="en-US" sz="5400" dirty="0">
                <a:solidFill>
                  <a:schemeClr val="bg1"/>
                </a:solidFill>
              </a:rPr>
              <a:t>広く</a:t>
            </a:r>
            <a:endParaRPr kumimoji="1" lang="en-US" altLang="ja-JP" sz="5400" dirty="0">
              <a:solidFill>
                <a:schemeClr val="bg1"/>
              </a:solidFill>
            </a:endParaRPr>
          </a:p>
          <a:p>
            <a:r>
              <a:rPr kumimoji="1" lang="ja-JP" altLang="en-US" sz="5400" dirty="0">
                <a:solidFill>
                  <a:schemeClr val="bg1"/>
                </a:solidFill>
              </a:rPr>
              <a:t>③</a:t>
            </a:r>
            <a:r>
              <a:rPr kumimoji="1" lang="en-US" altLang="ja-JP" sz="5400" dirty="0">
                <a:solidFill>
                  <a:schemeClr val="bg1"/>
                </a:solidFill>
              </a:rPr>
              <a:t>1</a:t>
            </a:r>
            <a:r>
              <a:rPr kumimoji="1" lang="ja-JP" altLang="en-US" sz="5400" dirty="0">
                <a:solidFill>
                  <a:schemeClr val="bg1"/>
                </a:solidFill>
              </a:rPr>
              <a:t>日</a:t>
            </a:r>
            <a:r>
              <a:rPr kumimoji="1" lang="en-US" altLang="ja-JP" sz="5400" dirty="0">
                <a:solidFill>
                  <a:schemeClr val="bg1"/>
                </a:solidFill>
              </a:rPr>
              <a:t>30</a:t>
            </a:r>
            <a:r>
              <a:rPr kumimoji="1" lang="ja-JP" altLang="en-US" sz="5400" dirty="0">
                <a:solidFill>
                  <a:schemeClr val="bg1"/>
                </a:solidFill>
              </a:rPr>
              <a:t>分</a:t>
            </a:r>
            <a:endParaRPr kumimoji="1" lang="en-US" altLang="ja-JP" sz="5400" dirty="0">
              <a:solidFill>
                <a:schemeClr val="bg1"/>
              </a:solidFill>
            </a:endParaRPr>
          </a:p>
          <a:p>
            <a:r>
              <a:rPr kumimoji="1" lang="ja-JP" altLang="en-US" sz="5400" dirty="0">
                <a:solidFill>
                  <a:schemeClr val="bg1"/>
                </a:solidFill>
              </a:rPr>
              <a:t>④週に</a:t>
            </a:r>
            <a:r>
              <a:rPr kumimoji="1" lang="en-US" altLang="ja-JP" sz="5400" dirty="0">
                <a:solidFill>
                  <a:schemeClr val="bg1"/>
                </a:solidFill>
              </a:rPr>
              <a:t>3</a:t>
            </a:r>
            <a:r>
              <a:rPr kumimoji="1" lang="ja-JP" altLang="en-US" sz="5400" dirty="0">
                <a:solidFill>
                  <a:schemeClr val="bg1"/>
                </a:solidFill>
              </a:rPr>
              <a:t>日以上のペースを保つ</a:t>
            </a:r>
            <a:endParaRPr kumimoji="1" lang="en-US" altLang="ja-JP" sz="5400" dirty="0">
              <a:solidFill>
                <a:schemeClr val="bg1"/>
              </a:solidFill>
            </a:endParaRPr>
          </a:p>
        </p:txBody>
      </p:sp>
    </p:spTree>
    <p:extLst>
      <p:ext uri="{BB962C8B-B14F-4D97-AF65-F5344CB8AC3E}">
        <p14:creationId xmlns:p14="http://schemas.microsoft.com/office/powerpoint/2010/main" val="35037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72" t="20083" r="1774" b="4090"/>
          <a:stretch/>
        </p:blipFill>
        <p:spPr bwMode="auto">
          <a:xfrm>
            <a:off x="191822" y="185081"/>
            <a:ext cx="2367445" cy="235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995860" y="491253"/>
            <a:ext cx="10515600" cy="1325563"/>
          </a:xfrm>
        </p:spPr>
        <p:txBody>
          <a:bodyPr/>
          <a:lstStyle/>
          <a:p>
            <a:pPr algn="ctr"/>
            <a:r>
              <a:rPr kumimoji="1" lang="ja-JP" altLang="en-US" b="1" dirty="0">
                <a:solidFill>
                  <a:schemeClr val="bg1"/>
                </a:solidFill>
              </a:rPr>
              <a:t>ウォーキングのポイント</a:t>
            </a:r>
          </a:p>
        </p:txBody>
      </p:sp>
      <p:sp>
        <p:nvSpPr>
          <p:cNvPr id="5" name="テキスト ボックス 4">
            <a:extLst>
              <a:ext uri="{FF2B5EF4-FFF2-40B4-BE49-F238E27FC236}">
                <a16:creationId xmlns:a16="http://schemas.microsoft.com/office/drawing/2014/main" id="{0C224E53-D062-48D5-A1E3-E9744EABD4A4}"/>
              </a:ext>
            </a:extLst>
          </p:cNvPr>
          <p:cNvSpPr txBox="1"/>
          <p:nvPr/>
        </p:nvSpPr>
        <p:spPr>
          <a:xfrm>
            <a:off x="475605" y="2549809"/>
            <a:ext cx="12000177" cy="2585323"/>
          </a:xfrm>
          <a:prstGeom prst="rect">
            <a:avLst/>
          </a:prstGeom>
          <a:noFill/>
        </p:spPr>
        <p:txBody>
          <a:bodyPr wrap="square" rtlCol="0">
            <a:spAutoFit/>
          </a:bodyPr>
          <a:lstStyle/>
          <a:p>
            <a:r>
              <a:rPr kumimoji="1" lang="ja-JP" altLang="en-US" sz="5400" dirty="0">
                <a:solidFill>
                  <a:schemeClr val="bg1"/>
                </a:solidFill>
              </a:rPr>
              <a:t>①腕の振りは大げさなくらい大きく</a:t>
            </a:r>
            <a:endParaRPr kumimoji="1" lang="en-US" altLang="ja-JP" sz="5400" dirty="0">
              <a:solidFill>
                <a:schemeClr val="bg1"/>
              </a:solidFill>
            </a:endParaRPr>
          </a:p>
          <a:p>
            <a:r>
              <a:rPr kumimoji="1" lang="ja-JP" altLang="en-US" sz="5400" dirty="0">
                <a:solidFill>
                  <a:schemeClr val="bg1"/>
                </a:solidFill>
              </a:rPr>
              <a:t>②足の蹴り上げと腕の振りを大きく</a:t>
            </a:r>
            <a:endParaRPr kumimoji="1" lang="en-US" altLang="ja-JP" sz="5400" dirty="0">
              <a:solidFill>
                <a:schemeClr val="bg1"/>
              </a:solidFill>
            </a:endParaRPr>
          </a:p>
          <a:p>
            <a:r>
              <a:rPr kumimoji="1" lang="ja-JP" altLang="en-US" sz="5400" dirty="0">
                <a:solidFill>
                  <a:schemeClr val="bg1"/>
                </a:solidFill>
              </a:rPr>
              <a:t>③足を上げるときはできるだけ高く</a:t>
            </a:r>
            <a:endParaRPr kumimoji="1" lang="en-US" altLang="ja-JP" sz="5400" dirty="0">
              <a:solidFill>
                <a:schemeClr val="bg1"/>
              </a:solidFill>
            </a:endParaRPr>
          </a:p>
        </p:txBody>
      </p:sp>
      <p:sp>
        <p:nvSpPr>
          <p:cNvPr id="3" name="テキスト ボックス 2"/>
          <p:cNvSpPr txBox="1"/>
          <p:nvPr/>
        </p:nvSpPr>
        <p:spPr>
          <a:xfrm>
            <a:off x="3185160" y="5486400"/>
            <a:ext cx="5379720" cy="646331"/>
          </a:xfrm>
          <a:prstGeom prst="rect">
            <a:avLst/>
          </a:prstGeom>
          <a:noFill/>
        </p:spPr>
        <p:txBody>
          <a:bodyPr wrap="square" rtlCol="0">
            <a:spAutoFit/>
          </a:bodyPr>
          <a:lstStyle/>
          <a:p>
            <a:r>
              <a:rPr kumimoji="1" lang="ja-JP" altLang="en-US" sz="3600" dirty="0">
                <a:solidFill>
                  <a:srgbClr val="FF0000"/>
                </a:solidFill>
              </a:rPr>
              <a:t>実際にやってみよう！！</a:t>
            </a:r>
          </a:p>
        </p:txBody>
      </p:sp>
    </p:spTree>
    <p:extLst>
      <p:ext uri="{BB962C8B-B14F-4D97-AF65-F5344CB8AC3E}">
        <p14:creationId xmlns:p14="http://schemas.microsoft.com/office/powerpoint/2010/main" val="407186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b="1" dirty="0">
                <a:solidFill>
                  <a:schemeClr val="bg1"/>
                </a:solidFill>
              </a:rPr>
              <a:t>まとめ</a:t>
            </a:r>
          </a:p>
        </p:txBody>
      </p:sp>
      <p:sp>
        <p:nvSpPr>
          <p:cNvPr id="3" name="コンテンツ プレースホルダー 2"/>
          <p:cNvSpPr>
            <a:spLocks noGrp="1"/>
          </p:cNvSpPr>
          <p:nvPr>
            <p:ph idx="1"/>
          </p:nvPr>
        </p:nvSpPr>
        <p:spPr>
          <a:xfrm>
            <a:off x="487680" y="1598961"/>
            <a:ext cx="11506200" cy="3630295"/>
          </a:xfrm>
        </p:spPr>
        <p:txBody>
          <a:bodyPr>
            <a:noAutofit/>
          </a:bodyPr>
          <a:lstStyle/>
          <a:p>
            <a:pPr>
              <a:buFont typeface="Wingdings" panose="05000000000000000000" pitchFamily="2" charset="2"/>
              <a:buChar char="p"/>
            </a:pPr>
            <a:r>
              <a:rPr kumimoji="1" lang="ja-JP" altLang="en-US" sz="4000" dirty="0">
                <a:solidFill>
                  <a:schemeClr val="bg1"/>
                </a:solidFill>
              </a:rPr>
              <a:t>認知症は</a:t>
            </a:r>
            <a:r>
              <a:rPr kumimoji="1" lang="en-US" altLang="ja-JP" sz="4000" dirty="0">
                <a:solidFill>
                  <a:schemeClr val="bg1"/>
                </a:solidFill>
              </a:rPr>
              <a:t>65</a:t>
            </a:r>
            <a:r>
              <a:rPr kumimoji="1" lang="ja-JP" altLang="en-US" sz="4000" dirty="0">
                <a:solidFill>
                  <a:schemeClr val="bg1"/>
                </a:solidFill>
              </a:rPr>
              <a:t>歳以上の</a:t>
            </a:r>
            <a:r>
              <a:rPr kumimoji="1" lang="en-US" altLang="ja-JP" sz="4000" dirty="0">
                <a:solidFill>
                  <a:schemeClr val="bg1"/>
                </a:solidFill>
              </a:rPr>
              <a:t>10</a:t>
            </a:r>
            <a:r>
              <a:rPr kumimoji="1" lang="ja-JP" altLang="en-US" sz="4000" dirty="0">
                <a:solidFill>
                  <a:schemeClr val="bg1"/>
                </a:solidFill>
              </a:rPr>
              <a:t>人に</a:t>
            </a:r>
            <a:r>
              <a:rPr kumimoji="1" lang="en-US" altLang="ja-JP" sz="4000" dirty="0">
                <a:solidFill>
                  <a:schemeClr val="bg1"/>
                </a:solidFill>
              </a:rPr>
              <a:t>1</a:t>
            </a:r>
            <a:r>
              <a:rPr kumimoji="1" lang="ja-JP" altLang="en-US" sz="4000" dirty="0">
                <a:solidFill>
                  <a:schemeClr val="bg1"/>
                </a:solidFill>
              </a:rPr>
              <a:t>人がなる病気</a:t>
            </a:r>
            <a:endParaRPr kumimoji="1" lang="en-US" altLang="ja-JP" sz="4000" dirty="0">
              <a:solidFill>
                <a:schemeClr val="bg1"/>
              </a:solidFill>
            </a:endParaRPr>
          </a:p>
          <a:p>
            <a:pPr>
              <a:buFont typeface="Wingdings" panose="05000000000000000000" pitchFamily="2" charset="2"/>
              <a:buChar char="p"/>
            </a:pPr>
            <a:r>
              <a:rPr lang="ja-JP" altLang="en-US" sz="4000" dirty="0">
                <a:solidFill>
                  <a:schemeClr val="bg1"/>
                </a:solidFill>
              </a:rPr>
              <a:t>症状は中核症状、周辺症状の</a:t>
            </a:r>
            <a:r>
              <a:rPr lang="en-US" altLang="ja-JP" sz="4000" dirty="0">
                <a:solidFill>
                  <a:schemeClr val="bg1"/>
                </a:solidFill>
              </a:rPr>
              <a:t>2</a:t>
            </a:r>
            <a:r>
              <a:rPr lang="ja-JP" altLang="en-US" sz="4000" dirty="0" err="1">
                <a:solidFill>
                  <a:schemeClr val="bg1"/>
                </a:solidFill>
              </a:rPr>
              <a:t>つに</a:t>
            </a:r>
            <a:r>
              <a:rPr lang="ja-JP" altLang="en-US" sz="4000" dirty="0">
                <a:solidFill>
                  <a:schemeClr val="bg1"/>
                </a:solidFill>
              </a:rPr>
              <a:t>分けられる</a:t>
            </a:r>
            <a:endParaRPr lang="en-US" altLang="ja-JP" sz="4000" dirty="0">
              <a:solidFill>
                <a:schemeClr val="bg1"/>
              </a:solidFill>
            </a:endParaRPr>
          </a:p>
          <a:p>
            <a:pPr>
              <a:buFont typeface="Wingdings" panose="05000000000000000000" pitchFamily="2" charset="2"/>
              <a:buChar char="p"/>
            </a:pPr>
            <a:r>
              <a:rPr lang="ja-JP" altLang="en-US" sz="4000" dirty="0">
                <a:solidFill>
                  <a:schemeClr val="bg1"/>
                </a:solidFill>
              </a:rPr>
              <a:t>症状の特徴を理解することで早期発見、早期予防につながる</a:t>
            </a:r>
            <a:endParaRPr lang="en-US" altLang="ja-JP" sz="4000" dirty="0">
              <a:solidFill>
                <a:schemeClr val="bg1"/>
              </a:solidFill>
            </a:endParaRPr>
          </a:p>
          <a:p>
            <a:pPr>
              <a:buFont typeface="Wingdings" panose="05000000000000000000" pitchFamily="2" charset="2"/>
              <a:buChar char="p"/>
            </a:pPr>
            <a:r>
              <a:rPr lang="ja-JP" altLang="en-US" sz="4000" dirty="0">
                <a:solidFill>
                  <a:schemeClr val="bg1"/>
                </a:solidFill>
              </a:rPr>
              <a:t>習慣で認知症を予防する事が出来る</a:t>
            </a:r>
            <a:endParaRPr lang="en-US" altLang="ja-JP" sz="4000" dirty="0">
              <a:solidFill>
                <a:schemeClr val="bg1"/>
              </a:solidFill>
            </a:endParaRPr>
          </a:p>
        </p:txBody>
      </p:sp>
      <p:sp>
        <p:nvSpPr>
          <p:cNvPr id="4" name="テキスト ボックス 3">
            <a:extLst>
              <a:ext uri="{FF2B5EF4-FFF2-40B4-BE49-F238E27FC236}">
                <a16:creationId xmlns:a16="http://schemas.microsoft.com/office/drawing/2014/main" id="{2D1C3EBF-F0B3-4DDA-9992-86ED81D9816B}"/>
              </a:ext>
            </a:extLst>
          </p:cNvPr>
          <p:cNvSpPr txBox="1"/>
          <p:nvPr/>
        </p:nvSpPr>
        <p:spPr>
          <a:xfrm>
            <a:off x="32744" y="5097295"/>
            <a:ext cx="12146280" cy="646331"/>
          </a:xfrm>
          <a:prstGeom prst="rect">
            <a:avLst/>
          </a:prstGeom>
          <a:noFill/>
        </p:spPr>
        <p:txBody>
          <a:bodyPr wrap="square" rtlCol="0">
            <a:spAutoFit/>
          </a:bodyPr>
          <a:lstStyle/>
          <a:p>
            <a:r>
              <a:rPr kumimoji="1" lang="ja-JP" altLang="en-US" sz="3600" b="1" dirty="0">
                <a:solidFill>
                  <a:srgbClr val="FF0000"/>
                </a:solidFill>
              </a:rPr>
              <a:t>活気ある日常生活で認知症を予防することが大切です！！</a:t>
            </a:r>
          </a:p>
        </p:txBody>
      </p:sp>
    </p:spTree>
    <p:extLst>
      <p:ext uri="{BB962C8B-B14F-4D97-AF65-F5344CB8AC3E}">
        <p14:creationId xmlns:p14="http://schemas.microsoft.com/office/powerpoint/2010/main" val="26694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661160" y="2544445"/>
            <a:ext cx="9037320" cy="1325563"/>
          </a:xfrm>
        </p:spPr>
        <p:txBody>
          <a:bodyPr>
            <a:normAutofit/>
          </a:bodyPr>
          <a:lstStyle/>
          <a:p>
            <a:r>
              <a:rPr lang="ja-JP" altLang="en-US" sz="4800" dirty="0">
                <a:solidFill>
                  <a:schemeClr val="bg1"/>
                </a:solidFill>
              </a:rPr>
              <a:t>ご清聴ありがとうございました。</a:t>
            </a:r>
            <a:endParaRPr kumimoji="1" lang="ja-JP" altLang="en-US" sz="4800" dirty="0">
              <a:solidFill>
                <a:schemeClr val="bg1"/>
              </a:solidFill>
            </a:endParaRPr>
          </a:p>
        </p:txBody>
      </p:sp>
    </p:spTree>
    <p:extLst>
      <p:ext uri="{BB962C8B-B14F-4D97-AF65-F5344CB8AC3E}">
        <p14:creationId xmlns:p14="http://schemas.microsoft.com/office/powerpoint/2010/main" val="66482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年後拡大が予想される認知症人口を示す棒グラ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484" y="0"/>
            <a:ext cx="85725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8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5400" b="1" dirty="0">
                <a:solidFill>
                  <a:schemeClr val="bg1"/>
                </a:solidFill>
              </a:rPr>
              <a:t>本日の内容</a:t>
            </a:r>
          </a:p>
        </p:txBody>
      </p:sp>
      <p:sp>
        <p:nvSpPr>
          <p:cNvPr id="3" name="コンテンツ プレースホルダー 2"/>
          <p:cNvSpPr>
            <a:spLocks noGrp="1"/>
          </p:cNvSpPr>
          <p:nvPr>
            <p:ph idx="1"/>
          </p:nvPr>
        </p:nvSpPr>
        <p:spPr/>
        <p:txBody>
          <a:bodyPr anchor="ctr">
            <a:normAutofit lnSpcReduction="10000"/>
          </a:bodyPr>
          <a:lstStyle/>
          <a:p>
            <a:pPr>
              <a:buFont typeface="Wingdings" panose="05000000000000000000" pitchFamily="2" charset="2"/>
              <a:buChar char="p"/>
            </a:pPr>
            <a:r>
              <a:rPr kumimoji="1" lang="ja-JP" altLang="en-US" sz="3200" b="1" dirty="0">
                <a:solidFill>
                  <a:schemeClr val="bg1"/>
                </a:solidFill>
              </a:rPr>
              <a:t>　</a:t>
            </a:r>
            <a:r>
              <a:rPr kumimoji="1" lang="ja-JP" altLang="en-US" sz="3600" b="1" dirty="0">
                <a:solidFill>
                  <a:schemeClr val="bg1"/>
                </a:solidFill>
              </a:rPr>
              <a:t>認知症の基礎知識</a:t>
            </a:r>
            <a:endParaRPr kumimoji="1" lang="en-US" altLang="ja-JP" sz="3200" b="1" dirty="0">
              <a:solidFill>
                <a:schemeClr val="bg1"/>
              </a:solidFill>
            </a:endParaRPr>
          </a:p>
          <a:p>
            <a:pPr marL="0" indent="0">
              <a:buNone/>
            </a:pPr>
            <a:r>
              <a:rPr lang="ja-JP" altLang="en-US" sz="3200" b="1" dirty="0">
                <a:solidFill>
                  <a:schemeClr val="bg1"/>
                </a:solidFill>
              </a:rPr>
              <a:t>　　　　</a:t>
            </a:r>
            <a:r>
              <a:rPr kumimoji="1" lang="ja-JP" altLang="en-US" b="1" dirty="0">
                <a:solidFill>
                  <a:schemeClr val="bg1"/>
                </a:solidFill>
              </a:rPr>
              <a:t>認知症についてどのくらい知ってますか？</a:t>
            </a:r>
            <a:endParaRPr kumimoji="1" lang="en-US" altLang="ja-JP" b="1" dirty="0">
              <a:solidFill>
                <a:schemeClr val="bg1"/>
              </a:solidFill>
            </a:endParaRPr>
          </a:p>
          <a:p>
            <a:pPr marL="0" indent="0">
              <a:buNone/>
            </a:pPr>
            <a:endParaRPr kumimoji="1" lang="en-US" altLang="ja-JP" sz="3200" b="1" dirty="0">
              <a:solidFill>
                <a:schemeClr val="bg1"/>
              </a:solidFill>
            </a:endParaRPr>
          </a:p>
          <a:p>
            <a:pPr>
              <a:buFont typeface="Wingdings" panose="05000000000000000000" pitchFamily="2" charset="2"/>
              <a:buChar char="p"/>
            </a:pPr>
            <a:r>
              <a:rPr kumimoji="1" lang="ja-JP" altLang="en-US" sz="3200" b="1" dirty="0">
                <a:solidFill>
                  <a:schemeClr val="bg1"/>
                </a:solidFill>
              </a:rPr>
              <a:t>　</a:t>
            </a:r>
            <a:r>
              <a:rPr kumimoji="1" lang="ja-JP" altLang="en-US" sz="3600" b="1" dirty="0">
                <a:solidFill>
                  <a:schemeClr val="bg1"/>
                </a:solidFill>
              </a:rPr>
              <a:t>認知症の検査方法</a:t>
            </a:r>
            <a:endParaRPr kumimoji="1" lang="en-US" altLang="ja-JP" sz="3600" b="1" dirty="0">
              <a:solidFill>
                <a:schemeClr val="bg1"/>
              </a:solidFill>
            </a:endParaRPr>
          </a:p>
          <a:p>
            <a:pPr marL="0" indent="0">
              <a:buNone/>
            </a:pPr>
            <a:r>
              <a:rPr kumimoji="1" lang="ja-JP" altLang="en-US" sz="3200" b="1" dirty="0">
                <a:solidFill>
                  <a:schemeClr val="bg1"/>
                </a:solidFill>
              </a:rPr>
              <a:t>　　　　</a:t>
            </a:r>
            <a:r>
              <a:rPr kumimoji="1" lang="ja-JP" altLang="en-US" b="1" dirty="0">
                <a:solidFill>
                  <a:schemeClr val="bg1"/>
                </a:solidFill>
              </a:rPr>
              <a:t>どのように診断されるの？</a:t>
            </a:r>
            <a:endParaRPr kumimoji="1" lang="en-US" altLang="ja-JP" b="1" dirty="0">
              <a:solidFill>
                <a:schemeClr val="bg1"/>
              </a:solidFill>
            </a:endParaRPr>
          </a:p>
          <a:p>
            <a:pPr marL="0" indent="0">
              <a:buNone/>
            </a:pPr>
            <a:endParaRPr kumimoji="1" lang="en-US" altLang="ja-JP" sz="3200" b="1" dirty="0">
              <a:solidFill>
                <a:schemeClr val="bg1"/>
              </a:solidFill>
            </a:endParaRPr>
          </a:p>
          <a:p>
            <a:pPr>
              <a:buFont typeface="Wingdings" panose="05000000000000000000" pitchFamily="2" charset="2"/>
              <a:buChar char="p"/>
            </a:pPr>
            <a:r>
              <a:rPr kumimoji="1" lang="ja-JP" altLang="en-US" sz="3200" b="1" dirty="0">
                <a:solidFill>
                  <a:schemeClr val="bg1"/>
                </a:solidFill>
              </a:rPr>
              <a:t>　</a:t>
            </a:r>
            <a:r>
              <a:rPr kumimoji="1" lang="ja-JP" altLang="en-US" sz="3600" b="1" dirty="0">
                <a:solidFill>
                  <a:schemeClr val="bg1"/>
                </a:solidFill>
              </a:rPr>
              <a:t>認知症の治療・予防</a:t>
            </a:r>
            <a:endParaRPr kumimoji="1" lang="en-US" altLang="ja-JP" sz="3600" b="1" dirty="0">
              <a:solidFill>
                <a:schemeClr val="bg1"/>
              </a:solidFill>
            </a:endParaRPr>
          </a:p>
          <a:p>
            <a:pPr marL="0" indent="0">
              <a:buNone/>
            </a:pPr>
            <a:r>
              <a:rPr kumimoji="1" lang="ja-JP" altLang="en-US" sz="3200" b="1" dirty="0">
                <a:solidFill>
                  <a:schemeClr val="bg1"/>
                </a:solidFill>
              </a:rPr>
              <a:t>　　　　</a:t>
            </a:r>
            <a:r>
              <a:rPr kumimoji="1" lang="ja-JP" altLang="en-US" b="1" dirty="0">
                <a:solidFill>
                  <a:schemeClr val="bg1"/>
                </a:solidFill>
              </a:rPr>
              <a:t>普段出来ることはあるの？</a:t>
            </a:r>
          </a:p>
        </p:txBody>
      </p:sp>
    </p:spTree>
    <p:extLst>
      <p:ext uri="{BB962C8B-B14F-4D97-AF65-F5344CB8AC3E}">
        <p14:creationId xmlns:p14="http://schemas.microsoft.com/office/powerpoint/2010/main" val="11101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rgbClr val="FF0000"/>
                                      </p:to>
                                    </p:animClr>
                                    <p:animClr clrSpc="rgb" dir="cw">
                                      <p:cBhvr>
                                        <p:cTn id="12" dur="500" fill="hold"/>
                                        <p:tgtEl>
                                          <p:spTgt spid="3">
                                            <p:txEl>
                                              <p:pRg st="1" end="1"/>
                                            </p:txEl>
                                          </p:spTgt>
                                        </p:tgtEl>
                                        <p:attrNameLst>
                                          <p:attrName>fillcolor</p:attrName>
                                        </p:attrNameLst>
                                      </p:cBhvr>
                                      <p:to>
                                        <a:srgbClr val="FF0000"/>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5400" b="1" dirty="0">
                <a:solidFill>
                  <a:schemeClr val="bg1"/>
                </a:solidFill>
              </a:rPr>
              <a:t>認知症の定義</a:t>
            </a:r>
          </a:p>
        </p:txBody>
      </p:sp>
      <p:sp>
        <p:nvSpPr>
          <p:cNvPr id="3" name="コンテンツ プレースホルダー 2"/>
          <p:cNvSpPr>
            <a:spLocks noGrp="1"/>
          </p:cNvSpPr>
          <p:nvPr>
            <p:ph idx="1"/>
          </p:nvPr>
        </p:nvSpPr>
        <p:spPr/>
        <p:txBody>
          <a:bodyPr anchor="ctr">
            <a:normAutofit/>
          </a:bodyPr>
          <a:lstStyle/>
          <a:p>
            <a:pPr marL="0" indent="0">
              <a:buNone/>
            </a:pPr>
            <a:r>
              <a:rPr lang="ja-JP" altLang="en-US" sz="4400" b="1" dirty="0">
                <a:solidFill>
                  <a:srgbClr val="FF0000"/>
                </a:solidFill>
              </a:rPr>
              <a:t>脳の器質的 </a:t>
            </a:r>
            <a:r>
              <a:rPr lang="ja-JP" altLang="en-US" sz="3200" b="1" dirty="0">
                <a:solidFill>
                  <a:schemeClr val="bg1"/>
                </a:solidFill>
              </a:rPr>
              <a:t>な障害によって</a:t>
            </a:r>
            <a:endParaRPr lang="en-US" altLang="ja-JP" sz="3200" b="1" dirty="0">
              <a:solidFill>
                <a:schemeClr val="bg1"/>
              </a:solidFill>
            </a:endParaRPr>
          </a:p>
          <a:p>
            <a:pPr marL="0" indent="0">
              <a:buNone/>
            </a:pPr>
            <a:r>
              <a:rPr lang="ja-JP" altLang="en-US" sz="3200" b="1" dirty="0">
                <a:solidFill>
                  <a:schemeClr val="bg1"/>
                </a:solidFill>
              </a:rPr>
              <a:t>いったん発達した </a:t>
            </a:r>
            <a:r>
              <a:rPr lang="ja-JP" altLang="en-US" sz="4400" b="1" dirty="0">
                <a:solidFill>
                  <a:srgbClr val="FF0000"/>
                </a:solidFill>
              </a:rPr>
              <a:t>知的機能</a:t>
            </a:r>
            <a:r>
              <a:rPr lang="ja-JP" altLang="en-US" sz="3200" b="1" dirty="0">
                <a:solidFill>
                  <a:schemeClr val="bg1"/>
                </a:solidFill>
              </a:rPr>
              <a:t> （記憶や判断力）が</a:t>
            </a:r>
            <a:endParaRPr lang="en-US" altLang="ja-JP" sz="3200" b="1" dirty="0">
              <a:solidFill>
                <a:schemeClr val="bg1"/>
              </a:solidFill>
            </a:endParaRPr>
          </a:p>
          <a:p>
            <a:pPr marL="0" indent="0">
              <a:buNone/>
            </a:pPr>
            <a:r>
              <a:rPr lang="ja-JP" altLang="en-US" sz="4400" b="1" dirty="0">
                <a:solidFill>
                  <a:srgbClr val="FF0000"/>
                </a:solidFill>
              </a:rPr>
              <a:t>持続的</a:t>
            </a:r>
            <a:r>
              <a:rPr lang="ja-JP" altLang="en-US" sz="3200" b="1" dirty="0">
                <a:solidFill>
                  <a:schemeClr val="bg1"/>
                </a:solidFill>
              </a:rPr>
              <a:t> に障害されて</a:t>
            </a:r>
            <a:endParaRPr lang="en-US" altLang="ja-JP" sz="3200" b="1" dirty="0">
              <a:solidFill>
                <a:schemeClr val="bg1"/>
              </a:solidFill>
            </a:endParaRPr>
          </a:p>
          <a:p>
            <a:pPr marL="0" indent="0">
              <a:buNone/>
            </a:pPr>
            <a:r>
              <a:rPr lang="ja-JP" altLang="en-US" sz="3200" b="1" dirty="0">
                <a:solidFill>
                  <a:schemeClr val="bg1"/>
                </a:solidFill>
              </a:rPr>
              <a:t>社会生活に </a:t>
            </a:r>
            <a:r>
              <a:rPr lang="ja-JP" altLang="en-US" sz="4400" b="1" dirty="0">
                <a:solidFill>
                  <a:srgbClr val="FF0000"/>
                </a:solidFill>
              </a:rPr>
              <a:t>支障</a:t>
            </a:r>
            <a:r>
              <a:rPr lang="ja-JP" altLang="en-US" sz="3200" b="1" dirty="0">
                <a:solidFill>
                  <a:schemeClr val="bg1"/>
                </a:solidFill>
              </a:rPr>
              <a:t> をきたすようになった状態</a:t>
            </a:r>
          </a:p>
        </p:txBody>
      </p:sp>
    </p:spTree>
    <p:extLst>
      <p:ext uri="{BB962C8B-B14F-4D97-AF65-F5344CB8AC3E}">
        <p14:creationId xmlns:p14="http://schemas.microsoft.com/office/powerpoint/2010/main" val="333209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276" y="0"/>
            <a:ext cx="10676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1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b="1" dirty="0">
                <a:solidFill>
                  <a:schemeClr val="bg1"/>
                </a:solidFill>
              </a:rPr>
              <a:t>行動・心理症状を膨らませる </a:t>
            </a:r>
            <a:r>
              <a:rPr lang="ja-JP" altLang="en-US" sz="6600" b="1" dirty="0">
                <a:solidFill>
                  <a:srgbClr val="FF0000"/>
                </a:solidFill>
              </a:rPr>
              <a:t>悪循環</a:t>
            </a:r>
            <a:endParaRPr kumimoji="1" lang="ja-JP" altLang="en-US" sz="6600" b="1" dirty="0">
              <a:solidFill>
                <a:srgbClr val="FF0000"/>
              </a:solidFill>
            </a:endParaRPr>
          </a:p>
        </p:txBody>
      </p:sp>
      <p:pic>
        <p:nvPicPr>
          <p:cNvPr id="11" name="Picture 2" descr="クリックすると新しいウィンドウで開きます"/>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154" b="8564"/>
          <a:stretch/>
        </p:blipFill>
        <p:spPr bwMode="auto">
          <a:xfrm>
            <a:off x="1722568" y="1493520"/>
            <a:ext cx="8579707" cy="510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28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b="1" dirty="0">
                <a:solidFill>
                  <a:schemeClr val="bg1"/>
                </a:solidFill>
              </a:rPr>
              <a:t>家族の </a:t>
            </a:r>
            <a:r>
              <a:rPr lang="ja-JP" altLang="en-US" sz="6600" b="1" dirty="0">
                <a:solidFill>
                  <a:srgbClr val="FF0000"/>
                </a:solidFill>
              </a:rPr>
              <a:t>役目</a:t>
            </a:r>
            <a:r>
              <a:rPr lang="ja-JP" altLang="en-US" b="1" dirty="0">
                <a:solidFill>
                  <a:srgbClr val="FF0000"/>
                </a:solidFill>
              </a:rPr>
              <a:t> </a:t>
            </a:r>
            <a:r>
              <a:rPr lang="ja-JP" altLang="en-US" b="1" dirty="0">
                <a:solidFill>
                  <a:schemeClr val="bg1"/>
                </a:solidFill>
              </a:rPr>
              <a:t>や </a:t>
            </a:r>
            <a:r>
              <a:rPr lang="ja-JP" altLang="en-US" sz="6600" b="1" dirty="0">
                <a:solidFill>
                  <a:srgbClr val="FF0000"/>
                </a:solidFill>
              </a:rPr>
              <a:t>心得</a:t>
            </a:r>
            <a:r>
              <a:rPr lang="ja-JP" altLang="en-US" b="1" dirty="0">
                <a:solidFill>
                  <a:schemeClr val="bg1"/>
                </a:solidFill>
              </a:rPr>
              <a:t> は重大</a:t>
            </a:r>
            <a:endParaRPr kumimoji="1" lang="ja-JP" altLang="en-US" b="1" dirty="0">
              <a:solidFill>
                <a:schemeClr val="bg1"/>
              </a:solidFill>
            </a:endParaRPr>
          </a:p>
        </p:txBody>
      </p:sp>
      <p:sp>
        <p:nvSpPr>
          <p:cNvPr id="3" name="コンテンツ プレースホルダー 2"/>
          <p:cNvSpPr>
            <a:spLocks noGrp="1"/>
          </p:cNvSpPr>
          <p:nvPr>
            <p:ph idx="1"/>
          </p:nvPr>
        </p:nvSpPr>
        <p:spPr>
          <a:xfrm>
            <a:off x="868680" y="1767841"/>
            <a:ext cx="10515600" cy="1097279"/>
          </a:xfrm>
        </p:spPr>
        <p:txBody>
          <a:bodyPr>
            <a:normAutofit/>
          </a:bodyPr>
          <a:lstStyle/>
          <a:p>
            <a:pPr marL="0" indent="0">
              <a:buNone/>
            </a:pPr>
            <a:r>
              <a:rPr kumimoji="1" lang="ja-JP" altLang="en-US" sz="3600" dirty="0">
                <a:solidFill>
                  <a:schemeClr val="bg1"/>
                </a:solidFill>
              </a:rPr>
              <a:t>家族や周囲のサポートは大きなよりどころとなり症状の進行を食い止めるのに貢献している。</a:t>
            </a:r>
            <a:endParaRPr kumimoji="1" lang="en-US" altLang="ja-JP" sz="3600" dirty="0">
              <a:solidFill>
                <a:schemeClr val="bg1"/>
              </a:solidFill>
            </a:endParaRPr>
          </a:p>
          <a:p>
            <a:pPr marL="0" indent="0">
              <a:buNone/>
            </a:pPr>
            <a:endParaRPr lang="en-US" altLang="ja-JP" sz="3600" dirty="0">
              <a:solidFill>
                <a:schemeClr val="bg1"/>
              </a:solidFill>
            </a:endParaRPr>
          </a:p>
        </p:txBody>
      </p:sp>
      <p:grpSp>
        <p:nvGrpSpPr>
          <p:cNvPr id="6" name="グループ化 5"/>
          <p:cNvGrpSpPr/>
          <p:nvPr/>
        </p:nvGrpSpPr>
        <p:grpSpPr>
          <a:xfrm>
            <a:off x="2042160" y="3307080"/>
            <a:ext cx="8031480" cy="2106632"/>
            <a:chOff x="2042160" y="2773680"/>
            <a:chExt cx="8031480" cy="2106632"/>
          </a:xfrm>
        </p:grpSpPr>
        <p:sp>
          <p:nvSpPr>
            <p:cNvPr id="4" name="テキスト ボックス 3"/>
            <p:cNvSpPr txBox="1"/>
            <p:nvPr/>
          </p:nvSpPr>
          <p:spPr>
            <a:xfrm>
              <a:off x="2148840" y="2941320"/>
              <a:ext cx="7924800" cy="1938992"/>
            </a:xfrm>
            <a:prstGeom prst="rect">
              <a:avLst/>
            </a:prstGeom>
            <a:noFill/>
          </p:spPr>
          <p:txBody>
            <a:bodyPr wrap="square" rtlCol="0">
              <a:spAutoFit/>
            </a:bodyPr>
            <a:lstStyle/>
            <a:p>
              <a:r>
                <a:rPr kumimoji="1" lang="ja-JP" altLang="en-US" sz="4000" b="1" dirty="0">
                  <a:solidFill>
                    <a:schemeClr val="bg1"/>
                  </a:solidFill>
                </a:rPr>
                <a:t>認知症の方への対応の仕方を学ぶ</a:t>
              </a:r>
              <a:endParaRPr kumimoji="1" lang="en-US" altLang="ja-JP" sz="4000" b="1" dirty="0">
                <a:solidFill>
                  <a:schemeClr val="bg1"/>
                </a:solidFill>
              </a:endParaRPr>
            </a:p>
            <a:p>
              <a:r>
                <a:rPr lang="ja-JP" altLang="en-US" sz="4000" b="1" dirty="0">
                  <a:solidFill>
                    <a:schemeClr val="bg1"/>
                  </a:solidFill>
                </a:rPr>
                <a:t>自発的な運動を促す</a:t>
              </a:r>
              <a:endParaRPr lang="en-US" altLang="ja-JP" sz="4000" b="1" dirty="0">
                <a:solidFill>
                  <a:schemeClr val="bg1"/>
                </a:solidFill>
              </a:endParaRPr>
            </a:p>
            <a:p>
              <a:r>
                <a:rPr lang="ja-JP" altLang="en-US" sz="4000" b="1" dirty="0">
                  <a:solidFill>
                    <a:schemeClr val="bg1"/>
                  </a:solidFill>
                </a:rPr>
                <a:t>バランスの整った食事をとる</a:t>
              </a:r>
              <a:endParaRPr lang="en-US" altLang="ja-JP" sz="4000" b="1" dirty="0">
                <a:solidFill>
                  <a:schemeClr val="bg1"/>
                </a:solidFill>
              </a:endParaRPr>
            </a:p>
          </p:txBody>
        </p:sp>
        <p:sp>
          <p:nvSpPr>
            <p:cNvPr id="5" name="角丸四角形 4"/>
            <p:cNvSpPr/>
            <p:nvPr/>
          </p:nvSpPr>
          <p:spPr>
            <a:xfrm>
              <a:off x="2042160" y="2773680"/>
              <a:ext cx="7924800" cy="210663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8016500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0">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0">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0">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6_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0">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7_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0">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6649</TotalTime>
  <Words>1853</Words>
  <Application>Microsoft Office PowerPoint</Application>
  <PresentationFormat>ワイド画面</PresentationFormat>
  <Paragraphs>225</Paragraphs>
  <Slides>33</Slides>
  <Notes>24</Notes>
  <HiddenSlides>0</HiddenSlides>
  <MMClips>0</MMClips>
  <ScaleCrop>false</ScaleCrop>
  <HeadingPairs>
    <vt:vector size="6" baseType="variant">
      <vt:variant>
        <vt:lpstr>使用されているフォント</vt:lpstr>
      </vt:variant>
      <vt:variant>
        <vt:i4>6</vt:i4>
      </vt:variant>
      <vt:variant>
        <vt:lpstr>テーマ</vt:lpstr>
      </vt:variant>
      <vt:variant>
        <vt:i4>5</vt:i4>
      </vt:variant>
      <vt:variant>
        <vt:lpstr>スライド タイトル</vt:lpstr>
      </vt:variant>
      <vt:variant>
        <vt:i4>33</vt:i4>
      </vt:variant>
    </vt:vector>
  </HeadingPairs>
  <TitlesOfParts>
    <vt:vector size="44" baseType="lpstr">
      <vt:lpstr>ＭＳ Ｐゴシック</vt:lpstr>
      <vt:lpstr>メイリオ</vt:lpstr>
      <vt:lpstr>Arial</vt:lpstr>
      <vt:lpstr>Calibri</vt:lpstr>
      <vt:lpstr>Segoe UI</vt:lpstr>
      <vt:lpstr>Wingdings</vt:lpstr>
      <vt:lpstr>Office Theme</vt:lpstr>
      <vt:lpstr>1_Office Theme</vt:lpstr>
      <vt:lpstr>2_Office Theme</vt:lpstr>
      <vt:lpstr>6_Office Theme</vt:lpstr>
      <vt:lpstr>7_Office Theme</vt:lpstr>
      <vt:lpstr>認知症の理解と予防 　 活気ある日常生活で認知症を予防しよう</vt:lpstr>
      <vt:lpstr>認知症の 人口 を知っていますか？</vt:lpstr>
      <vt:lpstr>PowerPoint プレゼンテーション</vt:lpstr>
      <vt:lpstr>PowerPoint プレゼンテーション</vt:lpstr>
      <vt:lpstr>本日の内容</vt:lpstr>
      <vt:lpstr>認知症の定義</vt:lpstr>
      <vt:lpstr>PowerPoint プレゼンテーション</vt:lpstr>
      <vt:lpstr>行動・心理症状を膨らませる 悪循環</vt:lpstr>
      <vt:lpstr>家族の 役目 や 心得 は重大</vt:lpstr>
      <vt:lpstr>認知症の種類と原因</vt:lpstr>
      <vt:lpstr>アルツハイマー型認知症</vt:lpstr>
      <vt:lpstr>脳血管型認知症</vt:lpstr>
      <vt:lpstr>レビー小体型認知症</vt:lpstr>
      <vt:lpstr>前頭側頭型認知症</vt:lpstr>
      <vt:lpstr>PowerPoint プレゼンテーション</vt:lpstr>
      <vt:lpstr>軽度認知症（MCI）</vt:lpstr>
      <vt:lpstr>物忘れ と 認知症 の違い</vt:lpstr>
      <vt:lpstr>認知症の診断方法</vt:lpstr>
      <vt:lpstr>認知症の検査は 色々 ある</vt:lpstr>
      <vt:lpstr>改訂長谷川式簡易知能評価スケール</vt:lpstr>
      <vt:lpstr>日常 での言動に注意</vt:lpstr>
      <vt:lpstr>「おかしいな？」と感じたら早めに受診</vt:lpstr>
      <vt:lpstr>認知症の 治療</vt:lpstr>
      <vt:lpstr>認知症は 予防 が大切</vt:lpstr>
      <vt:lpstr>4つの習慣で認知症予防</vt:lpstr>
      <vt:lpstr>生活習慣改善</vt:lpstr>
      <vt:lpstr>脳トレで予防</vt:lpstr>
      <vt:lpstr>食生活改善</vt:lpstr>
      <vt:lpstr>運動で予防</vt:lpstr>
      <vt:lpstr>ウォーキングのポイント</vt:lpstr>
      <vt:lpstr>ウォーキングのポイント</vt:lpstr>
      <vt:lpstr>まとめ</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認知症への理解と予防</dc:title>
  <dc:creator>USER</dc:creator>
  <cp:lastModifiedBy>USER</cp:lastModifiedBy>
  <cp:revision>206</cp:revision>
  <dcterms:created xsi:type="dcterms:W3CDTF">2018-01-31T01:21:27Z</dcterms:created>
  <dcterms:modified xsi:type="dcterms:W3CDTF">2018-04-19T09:56:06Z</dcterms:modified>
</cp:coreProperties>
</file>