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6858000" cy="9906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045i" initials="b" lastIdx="0" clrIdx="0">
    <p:extLst>
      <p:ext uri="{19B8F6BF-5375-455C-9EA6-DF929625EA0E}">
        <p15:presenceInfo xmlns:p15="http://schemas.microsoft.com/office/powerpoint/2012/main" userId="S-1-5-21-1474558688-2894755827-434735003-1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FF0066"/>
    <a:srgbClr val="99FF99"/>
    <a:srgbClr val="0000FF"/>
    <a:srgbClr val="57FF57"/>
    <a:srgbClr val="CC99FF"/>
    <a:srgbClr val="000099"/>
    <a:srgbClr val="001000"/>
    <a:srgbClr val="003300"/>
    <a:srgbClr val="BDF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6429" autoAdjust="0"/>
  </p:normalViewPr>
  <p:slideViewPr>
    <p:cSldViewPr snapToGrid="0">
      <p:cViewPr varScale="1">
        <p:scale>
          <a:sx n="79" d="100"/>
          <a:sy n="79" d="100"/>
        </p:scale>
        <p:origin x="3186" y="153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5621" cy="501576"/>
          </a:xfrm>
          <a:prstGeom prst="rect">
            <a:avLst/>
          </a:prstGeom>
        </p:spPr>
        <p:txBody>
          <a:bodyPr vert="horz" lIns="92432" tIns="46216" rIns="92432" bIns="462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0935" y="0"/>
            <a:ext cx="2985621" cy="501576"/>
          </a:xfrm>
          <a:prstGeom prst="rect">
            <a:avLst/>
          </a:prstGeom>
        </p:spPr>
        <p:txBody>
          <a:bodyPr vert="horz" lIns="92432" tIns="46216" rIns="92432" bIns="46216" rtlCol="0"/>
          <a:lstStyle>
            <a:lvl1pPr algn="r">
              <a:defRPr sz="1200"/>
            </a:lvl1pPr>
          </a:lstStyle>
          <a:p>
            <a:fld id="{FB0C91B0-0976-4EE5-A4AA-4A9B8955901B}" type="datetimeFigureOut">
              <a:rPr kumimoji="1" lang="ja-JP" altLang="en-US" smtClean="0"/>
              <a:t>2025/5/23</a:t>
            </a:fld>
            <a:endParaRPr kumimoji="1" lang="ja-JP" altLang="en-US"/>
          </a:p>
        </p:txBody>
      </p:sp>
      <p:sp>
        <p:nvSpPr>
          <p:cNvPr id="4" name="スライド イメージ プレースホルダー 3"/>
          <p:cNvSpPr>
            <a:spLocks noGrp="1" noRot="1" noChangeAspect="1"/>
          </p:cNvSpPr>
          <p:nvPr>
            <p:ph type="sldImg" idx="2"/>
          </p:nvPr>
        </p:nvSpPr>
        <p:spPr>
          <a:xfrm>
            <a:off x="2273300" y="1252538"/>
            <a:ext cx="2341563" cy="3381375"/>
          </a:xfrm>
          <a:prstGeom prst="rect">
            <a:avLst/>
          </a:prstGeom>
          <a:noFill/>
          <a:ln w="12700">
            <a:solidFill>
              <a:prstClr val="black"/>
            </a:solidFill>
          </a:ln>
        </p:spPr>
        <p:txBody>
          <a:bodyPr vert="horz" lIns="92432" tIns="46216" rIns="92432" bIns="46216" rtlCol="0" anchor="ctr"/>
          <a:lstStyle/>
          <a:p>
            <a:endParaRPr lang="ja-JP" altLang="en-US"/>
          </a:p>
        </p:txBody>
      </p:sp>
      <p:sp>
        <p:nvSpPr>
          <p:cNvPr id="5" name="ノート プレースホルダー 4"/>
          <p:cNvSpPr>
            <a:spLocks noGrp="1"/>
          </p:cNvSpPr>
          <p:nvPr>
            <p:ph type="body" sz="quarter" idx="3"/>
          </p:nvPr>
        </p:nvSpPr>
        <p:spPr>
          <a:xfrm>
            <a:off x="688496" y="4821860"/>
            <a:ext cx="5511174" cy="3945303"/>
          </a:xfrm>
          <a:prstGeom prst="rect">
            <a:avLst/>
          </a:prstGeom>
        </p:spPr>
        <p:txBody>
          <a:bodyPr vert="horz" lIns="92432" tIns="46216" rIns="92432" bIns="462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8724"/>
            <a:ext cx="2985621" cy="501576"/>
          </a:xfrm>
          <a:prstGeom prst="rect">
            <a:avLst/>
          </a:prstGeom>
        </p:spPr>
        <p:txBody>
          <a:bodyPr vert="horz" lIns="92432" tIns="46216" rIns="92432" bIns="462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0935" y="9518724"/>
            <a:ext cx="2985621" cy="501576"/>
          </a:xfrm>
          <a:prstGeom prst="rect">
            <a:avLst/>
          </a:prstGeom>
        </p:spPr>
        <p:txBody>
          <a:bodyPr vert="horz" lIns="92432" tIns="46216" rIns="92432" bIns="46216" rtlCol="0" anchor="b"/>
          <a:lstStyle>
            <a:lvl1pPr algn="r">
              <a:defRPr sz="1200"/>
            </a:lvl1pPr>
          </a:lstStyle>
          <a:p>
            <a:fld id="{D809D96B-6561-4282-9CAF-D80094036EA0}" type="slidenum">
              <a:rPr kumimoji="1" lang="ja-JP" altLang="en-US" smtClean="0"/>
              <a:t>‹#›</a:t>
            </a:fld>
            <a:endParaRPr kumimoji="1" lang="ja-JP" altLang="en-US"/>
          </a:p>
        </p:txBody>
      </p:sp>
    </p:spTree>
    <p:extLst>
      <p:ext uri="{BB962C8B-B14F-4D97-AF65-F5344CB8AC3E}">
        <p14:creationId xmlns:p14="http://schemas.microsoft.com/office/powerpoint/2010/main" val="911213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73300" y="1252538"/>
            <a:ext cx="2341563" cy="3381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809D96B-6561-4282-9CAF-D80094036EA0}" type="slidenum">
              <a:rPr kumimoji="1" lang="ja-JP" altLang="en-US" smtClean="0"/>
              <a:t>1</a:t>
            </a:fld>
            <a:endParaRPr kumimoji="1" lang="ja-JP" altLang="en-US"/>
          </a:p>
        </p:txBody>
      </p:sp>
    </p:spTree>
    <p:extLst>
      <p:ext uri="{BB962C8B-B14F-4D97-AF65-F5344CB8AC3E}">
        <p14:creationId xmlns:p14="http://schemas.microsoft.com/office/powerpoint/2010/main" val="204483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395786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148098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246957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2937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404882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122360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55918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379136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314744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293171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A3C0C8-E1C5-4826-A4A8-2EA300BA8D0C}" type="datetimeFigureOut">
              <a:rPr kumimoji="1" lang="ja-JP" altLang="en-US" smtClean="0"/>
              <a:t>2025/5/23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2316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A3C0C8-E1C5-4826-A4A8-2EA300BA8D0C}" type="datetimeFigureOut">
              <a:rPr kumimoji="1" lang="ja-JP" altLang="en-US" smtClean="0"/>
              <a:t>2025/5/23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1F4AC0F-7A28-4D1F-92B8-5FE9844357E3}" type="slidenum">
              <a:rPr kumimoji="1" lang="ja-JP" altLang="en-US" smtClean="0"/>
              <a:t>‹#›</a:t>
            </a:fld>
            <a:endParaRPr kumimoji="1" lang="ja-JP" altLang="en-US"/>
          </a:p>
        </p:txBody>
      </p:sp>
    </p:spTree>
    <p:extLst>
      <p:ext uri="{BB962C8B-B14F-4D97-AF65-F5344CB8AC3E}">
        <p14:creationId xmlns:p14="http://schemas.microsoft.com/office/powerpoint/2010/main" val="40685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FFFF"/>
        </a:solidFill>
        <a:effectLst/>
      </p:bgPr>
    </p:bg>
    <p:spTree>
      <p:nvGrpSpPr>
        <p:cNvPr id="1" name=""/>
        <p:cNvGrpSpPr/>
        <p:nvPr/>
      </p:nvGrpSpPr>
      <p:grpSpPr>
        <a:xfrm>
          <a:off x="0" y="0"/>
          <a:ext cx="0" cy="0"/>
          <a:chOff x="0" y="0"/>
          <a:chExt cx="0" cy="0"/>
        </a:xfrm>
      </p:grpSpPr>
      <p:sp>
        <p:nvSpPr>
          <p:cNvPr id="12" name="フローチャート: 結合子 11">
            <a:extLst>
              <a:ext uri="{FF2B5EF4-FFF2-40B4-BE49-F238E27FC236}">
                <a16:creationId xmlns:a16="http://schemas.microsoft.com/office/drawing/2014/main" id="{03C5A3BF-D351-0D64-9589-0A8702EBF21C}"/>
              </a:ext>
            </a:extLst>
          </p:cNvPr>
          <p:cNvSpPr/>
          <p:nvPr/>
        </p:nvSpPr>
        <p:spPr>
          <a:xfrm>
            <a:off x="-2469716" y="-3888117"/>
            <a:ext cx="11833510" cy="7118607"/>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dirty="0"/>
          </a:p>
        </p:txBody>
      </p:sp>
      <p:sp>
        <p:nvSpPr>
          <p:cNvPr id="4" name="フローチャート: 結合子 3">
            <a:extLst>
              <a:ext uri="{FF2B5EF4-FFF2-40B4-BE49-F238E27FC236}">
                <a16:creationId xmlns:a16="http://schemas.microsoft.com/office/drawing/2014/main" id="{56418134-1359-44FC-82A0-FFD82E4573FF}"/>
              </a:ext>
            </a:extLst>
          </p:cNvPr>
          <p:cNvSpPr/>
          <p:nvPr/>
        </p:nvSpPr>
        <p:spPr>
          <a:xfrm>
            <a:off x="-28188" y="1854160"/>
            <a:ext cx="6679819" cy="2119034"/>
          </a:xfrm>
          <a:prstGeom prst="flowChartConnector">
            <a:avLst/>
          </a:prstGeo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18900000" scaled="1"/>
            <a:tileRect/>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16" name="テキスト ボックス 15">
            <a:extLst>
              <a:ext uri="{FF2B5EF4-FFF2-40B4-BE49-F238E27FC236}">
                <a16:creationId xmlns:a16="http://schemas.microsoft.com/office/drawing/2014/main" id="{043A1F83-FD4A-E02E-0886-7F26E217BC23}"/>
              </a:ext>
            </a:extLst>
          </p:cNvPr>
          <p:cNvSpPr txBox="1"/>
          <p:nvPr/>
        </p:nvSpPr>
        <p:spPr>
          <a:xfrm>
            <a:off x="3375254" y="2283033"/>
            <a:ext cx="3239276" cy="523220"/>
          </a:xfrm>
          <a:prstGeom prst="rect">
            <a:avLst/>
          </a:prstGeom>
          <a:noFill/>
        </p:spPr>
        <p:txBody>
          <a:bodyPr wrap="square" rtlCol="0">
            <a:spAutoFit/>
          </a:bodyPr>
          <a:lstStyle/>
          <a:p>
            <a:r>
              <a:rPr kumimoji="1" lang="en-US" altLang="ja-JP" sz="2800" dirty="0">
                <a:latin typeface="HGP創英角ﾎﾟｯﾌﾟ体" panose="040B0A00000000000000" pitchFamily="50" charset="-128"/>
                <a:ea typeface="HGP創英角ﾎﾟｯﾌﾟ体" panose="040B0A00000000000000" pitchFamily="50" charset="-128"/>
              </a:rPr>
              <a:t>10</a:t>
            </a:r>
            <a:r>
              <a:rPr kumimoji="1" lang="ja-JP" altLang="en-US" sz="2800" dirty="0">
                <a:latin typeface="HGP創英角ﾎﾟｯﾌﾟ体" panose="040B0A00000000000000" pitchFamily="50" charset="-128"/>
                <a:ea typeface="HGP創英角ﾎﾟｯﾌﾟ体" panose="040B0A00000000000000" pitchFamily="50" charset="-128"/>
              </a:rPr>
              <a:t>：</a:t>
            </a:r>
            <a:r>
              <a:rPr kumimoji="1" lang="en-US" altLang="ja-JP" sz="2800" dirty="0">
                <a:latin typeface="HGP創英角ﾎﾟｯﾌﾟ体" panose="040B0A00000000000000" pitchFamily="50" charset="-128"/>
                <a:ea typeface="HGP創英角ﾎﾟｯﾌﾟ体" panose="040B0A00000000000000" pitchFamily="50" charset="-128"/>
              </a:rPr>
              <a:t>00</a:t>
            </a:r>
            <a:r>
              <a:rPr kumimoji="1" lang="ja-JP" altLang="en-US" sz="2800" dirty="0">
                <a:latin typeface="HGP創英角ﾎﾟｯﾌﾟ体" panose="040B0A00000000000000" pitchFamily="50" charset="-128"/>
                <a:ea typeface="HGP創英角ﾎﾟｯﾌﾟ体" panose="040B0A00000000000000" pitchFamily="50" charset="-128"/>
              </a:rPr>
              <a:t>～</a:t>
            </a:r>
            <a:r>
              <a:rPr kumimoji="1" lang="en-US" altLang="ja-JP" sz="2800" dirty="0">
                <a:latin typeface="HGP創英角ﾎﾟｯﾌﾟ体" panose="040B0A00000000000000" pitchFamily="50" charset="-128"/>
                <a:ea typeface="HGP創英角ﾎﾟｯﾌﾟ体" panose="040B0A00000000000000" pitchFamily="50" charset="-128"/>
              </a:rPr>
              <a:t>11</a:t>
            </a:r>
            <a:r>
              <a:rPr kumimoji="1" lang="ja-JP" altLang="en-US" sz="2800" dirty="0">
                <a:latin typeface="HGP創英角ﾎﾟｯﾌﾟ体" panose="040B0A00000000000000" pitchFamily="50" charset="-128"/>
                <a:ea typeface="HGP創英角ﾎﾟｯﾌﾟ体" panose="040B0A00000000000000" pitchFamily="50" charset="-128"/>
              </a:rPr>
              <a:t>：</a:t>
            </a:r>
            <a:r>
              <a:rPr kumimoji="1" lang="en-US" altLang="ja-JP" sz="2800" dirty="0">
                <a:latin typeface="HGP創英角ﾎﾟｯﾌﾟ体" panose="040B0A00000000000000" pitchFamily="50" charset="-128"/>
                <a:ea typeface="HGP創英角ﾎﾟｯﾌﾟ体" panose="040B0A00000000000000" pitchFamily="50" charset="-128"/>
              </a:rPr>
              <a:t>30</a:t>
            </a:r>
            <a:endParaRPr kumimoji="1" lang="ja-JP" altLang="en-US" sz="2800" dirty="0">
              <a:latin typeface="HGP創英角ﾎﾟｯﾌﾟ体" panose="040B0A00000000000000" pitchFamily="50" charset="-128"/>
              <a:ea typeface="HGP創英角ﾎﾟｯﾌﾟ体" panose="040B0A00000000000000" pitchFamily="50" charset="-128"/>
            </a:endParaRPr>
          </a:p>
        </p:txBody>
      </p:sp>
      <p:sp>
        <p:nvSpPr>
          <p:cNvPr id="32" name="テキスト ボックス 31">
            <a:extLst>
              <a:ext uri="{FF2B5EF4-FFF2-40B4-BE49-F238E27FC236}">
                <a16:creationId xmlns:a16="http://schemas.microsoft.com/office/drawing/2014/main" id="{C50895D9-0A12-401F-13CB-5AC63916677A}"/>
              </a:ext>
            </a:extLst>
          </p:cNvPr>
          <p:cNvSpPr txBox="1"/>
          <p:nvPr/>
        </p:nvSpPr>
        <p:spPr>
          <a:xfrm>
            <a:off x="527775" y="2221478"/>
            <a:ext cx="3010761" cy="646331"/>
          </a:xfrm>
          <a:prstGeom prst="rect">
            <a:avLst/>
          </a:prstGeom>
          <a:noFill/>
        </p:spPr>
        <p:txBody>
          <a:bodyPr wrap="none" rtlCol="0">
            <a:spAutoFit/>
          </a:bodyPr>
          <a:lstStyle/>
          <a:p>
            <a:r>
              <a:rPr kumimoji="1" lang="en-US" altLang="ja-JP" sz="3600" dirty="0">
                <a:latin typeface="HGP創英角ﾎﾟｯﾌﾟ体" panose="040B0A00000000000000" pitchFamily="50" charset="-128"/>
                <a:ea typeface="HGP創英角ﾎﾟｯﾌﾟ体" panose="040B0A00000000000000" pitchFamily="50" charset="-128"/>
              </a:rPr>
              <a:t>6</a:t>
            </a:r>
            <a:r>
              <a:rPr kumimoji="1" lang="ja-JP" altLang="en-US" sz="3600" dirty="0">
                <a:latin typeface="HGP創英角ﾎﾟｯﾌﾟ体" panose="040B0A00000000000000" pitchFamily="50" charset="-128"/>
                <a:ea typeface="HGP創英角ﾎﾟｯﾌﾟ体" panose="040B0A00000000000000" pitchFamily="50" charset="-128"/>
              </a:rPr>
              <a:t>月 ２</a:t>
            </a:r>
            <a:r>
              <a:rPr kumimoji="1" lang="en-US" altLang="ja-JP" sz="3600" dirty="0">
                <a:latin typeface="HGP創英角ﾎﾟｯﾌﾟ体" panose="040B0A00000000000000" pitchFamily="50" charset="-128"/>
                <a:ea typeface="HGP創英角ﾎﾟｯﾌﾟ体" panose="040B0A00000000000000" pitchFamily="50" charset="-128"/>
              </a:rPr>
              <a:t>4</a:t>
            </a:r>
            <a:r>
              <a:rPr kumimoji="1" lang="ja-JP" altLang="en-US" sz="3600" dirty="0">
                <a:latin typeface="HGP創英角ﾎﾟｯﾌﾟ体" panose="040B0A00000000000000" pitchFamily="50" charset="-128"/>
                <a:ea typeface="HGP創英角ﾎﾟｯﾌﾟ体" panose="040B0A00000000000000" pitchFamily="50" charset="-128"/>
              </a:rPr>
              <a:t>日</a:t>
            </a:r>
            <a:r>
              <a:rPr kumimoji="1" lang="en-US" altLang="ja-JP" sz="3600" dirty="0">
                <a:latin typeface="HGP創英角ﾎﾟｯﾌﾟ体" panose="040B0A00000000000000" pitchFamily="50" charset="-128"/>
                <a:ea typeface="HGP創英角ﾎﾟｯﾌﾟ体" panose="040B0A00000000000000" pitchFamily="50" charset="-128"/>
              </a:rPr>
              <a:t>(</a:t>
            </a:r>
            <a:r>
              <a:rPr kumimoji="1" lang="ja-JP" altLang="en-US" sz="3600" dirty="0">
                <a:latin typeface="HGP創英角ﾎﾟｯﾌﾟ体" panose="040B0A00000000000000" pitchFamily="50" charset="-128"/>
                <a:ea typeface="HGP創英角ﾎﾟｯﾌﾟ体" panose="040B0A00000000000000" pitchFamily="50" charset="-128"/>
              </a:rPr>
              <a:t>火</a:t>
            </a:r>
            <a:r>
              <a:rPr kumimoji="1" lang="en-US" altLang="ja-JP" sz="3600" dirty="0">
                <a:latin typeface="HGP創英角ﾎﾟｯﾌﾟ体" panose="040B0A00000000000000" pitchFamily="50" charset="-128"/>
                <a:ea typeface="HGP創英角ﾎﾟｯﾌﾟ体" panose="040B0A00000000000000" pitchFamily="50" charset="-128"/>
              </a:rPr>
              <a:t>)</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grpSp>
        <p:nvGrpSpPr>
          <p:cNvPr id="61" name="グループ化 60">
            <a:extLst>
              <a:ext uri="{FF2B5EF4-FFF2-40B4-BE49-F238E27FC236}">
                <a16:creationId xmlns:a16="http://schemas.microsoft.com/office/drawing/2014/main" id="{51A9A842-F949-4809-DBEA-A15F1D21B2CB}"/>
              </a:ext>
            </a:extLst>
          </p:cNvPr>
          <p:cNvGrpSpPr/>
          <p:nvPr/>
        </p:nvGrpSpPr>
        <p:grpSpPr>
          <a:xfrm>
            <a:off x="775681" y="601113"/>
            <a:ext cx="4134291" cy="1414876"/>
            <a:chOff x="1946990" y="463128"/>
            <a:chExt cx="3816268" cy="1306039"/>
          </a:xfrm>
        </p:grpSpPr>
        <p:sp>
          <p:nvSpPr>
            <p:cNvPr id="7" name="テキスト ボックス 6">
              <a:extLst>
                <a:ext uri="{FF2B5EF4-FFF2-40B4-BE49-F238E27FC236}">
                  <a16:creationId xmlns:a16="http://schemas.microsoft.com/office/drawing/2014/main" id="{BD3E521D-3888-FE0C-D86F-9481EAF33107}"/>
                </a:ext>
              </a:extLst>
            </p:cNvPr>
            <p:cNvSpPr txBox="1"/>
            <p:nvPr/>
          </p:nvSpPr>
          <p:spPr>
            <a:xfrm rot="20586285">
              <a:off x="1946990" y="661172"/>
              <a:ext cx="969497" cy="1107995"/>
            </a:xfrm>
            <a:prstGeom prst="rect">
              <a:avLst/>
            </a:prstGeom>
            <a:noFill/>
          </p:spPr>
          <p:txBody>
            <a:bodyPr wrap="none" rtlCol="0">
              <a:spAutoFit/>
            </a:bodyPr>
            <a:lstStyle/>
            <a:p>
              <a:r>
                <a:rPr kumimoji="1" lang="ja-JP" altLang="en-US" sz="7200"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ぽ</a:t>
              </a:r>
            </a:p>
          </p:txBody>
        </p:sp>
        <p:sp>
          <p:nvSpPr>
            <p:cNvPr id="5" name="テキスト ボックス 4">
              <a:extLst>
                <a:ext uri="{FF2B5EF4-FFF2-40B4-BE49-F238E27FC236}">
                  <a16:creationId xmlns:a16="http://schemas.microsoft.com/office/drawing/2014/main" id="{0EFB4039-64C7-71C7-4B5B-071CEF0CEB3B}"/>
                </a:ext>
              </a:extLst>
            </p:cNvPr>
            <p:cNvSpPr txBox="1"/>
            <p:nvPr/>
          </p:nvSpPr>
          <p:spPr>
            <a:xfrm rot="275368">
              <a:off x="3908881" y="463128"/>
              <a:ext cx="969497" cy="1107995"/>
            </a:xfrm>
            <a:prstGeom prst="rect">
              <a:avLst/>
            </a:prstGeom>
            <a:noFill/>
          </p:spPr>
          <p:txBody>
            <a:bodyPr wrap="none" rtlCol="0">
              <a:spAutoFit/>
            </a:bodyPr>
            <a:lstStyle/>
            <a:p>
              <a:r>
                <a:rPr kumimoji="1" lang="ja-JP" altLang="en-US" sz="7200"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ぽ</a:t>
              </a:r>
            </a:p>
          </p:txBody>
        </p:sp>
        <p:sp>
          <p:nvSpPr>
            <p:cNvPr id="39" name="テキスト ボックス 38">
              <a:extLst>
                <a:ext uri="{FF2B5EF4-FFF2-40B4-BE49-F238E27FC236}">
                  <a16:creationId xmlns:a16="http://schemas.microsoft.com/office/drawing/2014/main" id="{C4494C48-1912-2846-576B-8CEE3757571B}"/>
                </a:ext>
              </a:extLst>
            </p:cNvPr>
            <p:cNvSpPr txBox="1"/>
            <p:nvPr/>
          </p:nvSpPr>
          <p:spPr>
            <a:xfrm rot="233715">
              <a:off x="2882396" y="475262"/>
              <a:ext cx="945821" cy="1107996"/>
            </a:xfrm>
            <a:prstGeom prst="rect">
              <a:avLst/>
            </a:prstGeom>
            <a:noFill/>
          </p:spPr>
          <p:txBody>
            <a:bodyPr wrap="none" rtlCol="0">
              <a:spAutoFit/>
            </a:bodyPr>
            <a:lstStyle/>
            <a:p>
              <a:r>
                <a:rPr kumimoji="1" lang="ja-JP" altLang="en-US" sz="7200" dirty="0">
                  <a:solidFill>
                    <a:srgbClr val="0070C0"/>
                  </a:solidFill>
                  <a:latin typeface="HGP創英角ﾎﾟｯﾌﾟ体" panose="040B0A00000000000000" pitchFamily="50" charset="-128"/>
                  <a:ea typeface="HGP創英角ﾎﾟｯﾌﾟ体" panose="040B0A00000000000000" pitchFamily="50" charset="-128"/>
                </a:rPr>
                <a:t>つ</a:t>
              </a:r>
            </a:p>
          </p:txBody>
        </p:sp>
        <p:sp>
          <p:nvSpPr>
            <p:cNvPr id="40" name="テキスト ボックス 39">
              <a:extLst>
                <a:ext uri="{FF2B5EF4-FFF2-40B4-BE49-F238E27FC236}">
                  <a16:creationId xmlns:a16="http://schemas.microsoft.com/office/drawing/2014/main" id="{DB053F7A-A16E-8675-0576-CAD276321A78}"/>
                </a:ext>
              </a:extLst>
            </p:cNvPr>
            <p:cNvSpPr txBox="1"/>
            <p:nvPr/>
          </p:nvSpPr>
          <p:spPr>
            <a:xfrm rot="1747438">
              <a:off x="4817437" y="576889"/>
              <a:ext cx="945821" cy="1107996"/>
            </a:xfrm>
            <a:prstGeom prst="rect">
              <a:avLst/>
            </a:prstGeom>
            <a:noFill/>
          </p:spPr>
          <p:txBody>
            <a:bodyPr wrap="none" rtlCol="0">
              <a:spAutoFit/>
            </a:bodyPr>
            <a:lstStyle/>
            <a:p>
              <a:r>
                <a:rPr kumimoji="1" lang="ja-JP" altLang="en-US" sz="7200" dirty="0">
                  <a:solidFill>
                    <a:srgbClr val="0070C0"/>
                  </a:solidFill>
                  <a:latin typeface="HGP創英角ﾎﾟｯﾌﾟ体" panose="040B0A00000000000000" pitchFamily="50" charset="-128"/>
                  <a:ea typeface="HGP創英角ﾎﾟｯﾌﾟ体" panose="040B0A00000000000000" pitchFamily="50" charset="-128"/>
                </a:rPr>
                <a:t>つ</a:t>
              </a:r>
            </a:p>
          </p:txBody>
        </p:sp>
      </p:grpSp>
      <p:sp>
        <p:nvSpPr>
          <p:cNvPr id="51" name="吹き出し: 円形 50">
            <a:extLst>
              <a:ext uri="{FF2B5EF4-FFF2-40B4-BE49-F238E27FC236}">
                <a16:creationId xmlns:a16="http://schemas.microsoft.com/office/drawing/2014/main" id="{000C81FC-FDFF-1891-3A4E-D4DA53B86861}"/>
              </a:ext>
            </a:extLst>
          </p:cNvPr>
          <p:cNvSpPr/>
          <p:nvPr/>
        </p:nvSpPr>
        <p:spPr>
          <a:xfrm rot="21364339">
            <a:off x="5491939" y="121530"/>
            <a:ext cx="1317100" cy="739345"/>
          </a:xfrm>
          <a:prstGeom prst="wedgeEllipseCallout">
            <a:avLst>
              <a:gd name="adj1" fmla="val -60817"/>
              <a:gd name="adj2" fmla="val 528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dirty="0"/>
          </a:p>
        </p:txBody>
      </p:sp>
      <p:sp>
        <p:nvSpPr>
          <p:cNvPr id="54" name="テキスト ボックス 53">
            <a:extLst>
              <a:ext uri="{FF2B5EF4-FFF2-40B4-BE49-F238E27FC236}">
                <a16:creationId xmlns:a16="http://schemas.microsoft.com/office/drawing/2014/main" id="{464B0FF9-0D49-2B52-8B16-FE0931217C2A}"/>
              </a:ext>
            </a:extLst>
          </p:cNvPr>
          <p:cNvSpPr txBox="1"/>
          <p:nvPr/>
        </p:nvSpPr>
        <p:spPr>
          <a:xfrm rot="21364339">
            <a:off x="5578154" y="223902"/>
            <a:ext cx="1221932" cy="592470"/>
          </a:xfrm>
          <a:prstGeom prst="rect">
            <a:avLst/>
          </a:prstGeom>
          <a:noFill/>
        </p:spPr>
        <p:txBody>
          <a:bodyPr wrap="square" lIns="36000" tIns="36000" rIns="36000" bIns="36000" rtlCol="0">
            <a:spAutoFit/>
          </a:bodyPr>
          <a:lstStyle/>
          <a:p>
            <a:pPr>
              <a:lnSpc>
                <a:spcPts val="1300"/>
              </a:lnSpc>
            </a:pPr>
            <a:r>
              <a:rPr kumimoji="1" lang="ja-JP" altLang="en-US" sz="1200" dirty="0">
                <a:latin typeface="HGS創英角ﾎﾟｯﾌﾟ体" panose="040B0A00000000000000" pitchFamily="50" charset="-128"/>
                <a:ea typeface="HGS創英角ﾎﾟｯﾌﾟ体" panose="040B0A00000000000000" pitchFamily="50" charset="-128"/>
              </a:rPr>
              <a:t>しゃべって</a:t>
            </a:r>
            <a:endParaRPr kumimoji="1" lang="en-US" altLang="ja-JP" sz="1200" dirty="0">
              <a:latin typeface="HGS創英角ﾎﾟｯﾌﾟ体" panose="040B0A00000000000000" pitchFamily="50" charset="-128"/>
              <a:ea typeface="HGS創英角ﾎﾟｯﾌﾟ体" panose="040B0A00000000000000" pitchFamily="50" charset="-128"/>
            </a:endParaRPr>
          </a:p>
          <a:p>
            <a:pPr>
              <a:lnSpc>
                <a:spcPts val="1300"/>
              </a:lnSpc>
            </a:pPr>
            <a:r>
              <a:rPr kumimoji="1" lang="ja-JP" altLang="en-US" sz="1200" dirty="0">
                <a:latin typeface="HGS創英角ﾎﾟｯﾌﾟ体" panose="040B0A00000000000000" pitchFamily="50" charset="-128"/>
                <a:ea typeface="HGS創英角ﾎﾟｯﾌﾟ体" panose="040B0A00000000000000" pitchFamily="50" charset="-128"/>
              </a:rPr>
              <a:t>わらって</a:t>
            </a:r>
            <a:endParaRPr kumimoji="1" lang="en-US" altLang="ja-JP" sz="1200" dirty="0">
              <a:latin typeface="HGS創英角ﾎﾟｯﾌﾟ体" panose="040B0A00000000000000" pitchFamily="50" charset="-128"/>
              <a:ea typeface="HGS創英角ﾎﾟｯﾌﾟ体" panose="040B0A00000000000000" pitchFamily="50" charset="-128"/>
            </a:endParaRPr>
          </a:p>
          <a:p>
            <a:pPr>
              <a:lnSpc>
                <a:spcPts val="1300"/>
              </a:lnSpc>
            </a:pPr>
            <a:r>
              <a:rPr kumimoji="1" lang="ja-JP" altLang="en-US" sz="1200" dirty="0">
                <a:latin typeface="HGS創英角ﾎﾟｯﾌﾟ体" panose="040B0A00000000000000" pitchFamily="50" charset="-128"/>
                <a:ea typeface="HGS創英角ﾎﾟｯﾌﾟ体" panose="040B0A00000000000000" pitchFamily="50" charset="-128"/>
              </a:rPr>
              <a:t>つながる居場所</a:t>
            </a:r>
          </a:p>
        </p:txBody>
      </p:sp>
      <p:sp>
        <p:nvSpPr>
          <p:cNvPr id="1025" name="テキスト ボックス 1024">
            <a:extLst>
              <a:ext uri="{FF2B5EF4-FFF2-40B4-BE49-F238E27FC236}">
                <a16:creationId xmlns:a16="http://schemas.microsoft.com/office/drawing/2014/main" id="{0B8A7396-67F4-A20B-F673-1AA9EEDE12ED}"/>
              </a:ext>
            </a:extLst>
          </p:cNvPr>
          <p:cNvSpPr txBox="1"/>
          <p:nvPr/>
        </p:nvSpPr>
        <p:spPr>
          <a:xfrm>
            <a:off x="-181480" y="106868"/>
            <a:ext cx="3697229" cy="707886"/>
          </a:xfrm>
          <a:prstGeom prst="rect">
            <a:avLst/>
          </a:prstGeom>
          <a:noFill/>
        </p:spPr>
        <p:txBody>
          <a:bodyPr wrap="square" rtlCol="0">
            <a:spAutoFit/>
          </a:bodyPr>
          <a:lstStyle/>
          <a:p>
            <a:pPr algn="ctr"/>
            <a:r>
              <a:rPr kumimoji="1" lang="ja-JP" altLang="en-US" sz="4000" dirty="0">
                <a:latin typeface="HGP創英角ﾎﾟｯﾌﾟ体" panose="040B0A00000000000000" pitchFamily="50" charset="-128"/>
                <a:ea typeface="HGP創英角ﾎﾟｯﾌﾟ体" panose="040B0A00000000000000" pitchFamily="50" charset="-128"/>
              </a:rPr>
              <a:t>地域交流の場</a:t>
            </a:r>
          </a:p>
        </p:txBody>
      </p:sp>
      <p:sp>
        <p:nvSpPr>
          <p:cNvPr id="55" name="フローチャート: 結合子 54">
            <a:extLst>
              <a:ext uri="{FF2B5EF4-FFF2-40B4-BE49-F238E27FC236}">
                <a16:creationId xmlns:a16="http://schemas.microsoft.com/office/drawing/2014/main" id="{56418134-1359-44FC-82A0-FFD82E4573FF}"/>
              </a:ext>
            </a:extLst>
          </p:cNvPr>
          <p:cNvSpPr/>
          <p:nvPr/>
        </p:nvSpPr>
        <p:spPr>
          <a:xfrm>
            <a:off x="2288730" y="3369233"/>
            <a:ext cx="4562020" cy="4383374"/>
          </a:xfrm>
          <a:prstGeom prst="flowChartConnector">
            <a:avLst/>
          </a:prstGeom>
          <a:gradFill flip="none" rotWithShape="1">
            <a:gsLst>
              <a:gs pos="0">
                <a:srgbClr val="FF9393">
                  <a:shade val="30000"/>
                  <a:satMod val="115000"/>
                </a:srgbClr>
              </a:gs>
              <a:gs pos="50000">
                <a:srgbClr val="FF9393">
                  <a:shade val="67500"/>
                  <a:satMod val="115000"/>
                </a:srgbClr>
              </a:gs>
              <a:gs pos="100000">
                <a:srgbClr val="FF9393">
                  <a:shade val="100000"/>
                  <a:satMod val="115000"/>
                </a:srgbClr>
              </a:gs>
            </a:gsLst>
            <a:lin ang="135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
        <p:nvSpPr>
          <p:cNvPr id="56" name="テキスト ボックス 55">
            <a:extLst>
              <a:ext uri="{FF2B5EF4-FFF2-40B4-BE49-F238E27FC236}">
                <a16:creationId xmlns:a16="http://schemas.microsoft.com/office/drawing/2014/main" id="{91F5F069-DCF2-81B6-2552-8218B6DF4F02}"/>
              </a:ext>
            </a:extLst>
          </p:cNvPr>
          <p:cNvSpPr txBox="1"/>
          <p:nvPr/>
        </p:nvSpPr>
        <p:spPr>
          <a:xfrm>
            <a:off x="3300575" y="3566609"/>
            <a:ext cx="2529860" cy="625877"/>
          </a:xfrm>
          <a:prstGeom prst="rect">
            <a:avLst/>
          </a:prstGeom>
          <a:noFill/>
        </p:spPr>
        <p:txBody>
          <a:bodyPr wrap="none" rtlCol="0">
            <a:spAutoFit/>
          </a:bodyPr>
          <a:lstStyle/>
          <a:p>
            <a:r>
              <a:rPr kumimoji="1" lang="en-US" altLang="ja-JP" sz="3467" b="1" dirty="0">
                <a:ln>
                  <a:solidFill>
                    <a:schemeClr val="tx1"/>
                  </a:solidFill>
                </a:ln>
                <a:solidFill>
                  <a:srgbClr val="FF0000"/>
                </a:solidFill>
                <a:latin typeface="HGP創英角ﾎﾟｯﾌﾟ体" panose="040B0A00000000000000" pitchFamily="50" charset="-128"/>
                <a:ea typeface="HGP創英角ﾎﾟｯﾌﾟ体" panose="040B0A00000000000000" pitchFamily="50" charset="-128"/>
              </a:rPr>
              <a:t>6</a:t>
            </a:r>
            <a:r>
              <a:rPr kumimoji="1" lang="ja-JP" altLang="en-US" sz="3467" b="1" dirty="0">
                <a:ln>
                  <a:solidFill>
                    <a:schemeClr val="tx1"/>
                  </a:solidFill>
                </a:ln>
                <a:solidFill>
                  <a:srgbClr val="FF0000"/>
                </a:solidFill>
                <a:latin typeface="HGP創英角ﾎﾟｯﾌﾟ体" panose="040B0A00000000000000" pitchFamily="50" charset="-128"/>
                <a:ea typeface="HGP創英角ﾎﾟｯﾌﾟ体" panose="040B0A00000000000000" pitchFamily="50" charset="-128"/>
              </a:rPr>
              <a:t>月 </a:t>
            </a:r>
            <a:r>
              <a:rPr kumimoji="1" lang="ja-JP" altLang="en-US" sz="2600" b="1" dirty="0">
                <a:ln>
                  <a:solidFill>
                    <a:schemeClr val="tx1"/>
                  </a:solidFill>
                </a:ln>
                <a:latin typeface="HGP創英角ﾎﾟｯﾌﾟ体" panose="040B0A00000000000000" pitchFamily="50" charset="-128"/>
                <a:ea typeface="HGP創英角ﾎﾟｯﾌﾟ体" panose="040B0A00000000000000" pitchFamily="50" charset="-128"/>
              </a:rPr>
              <a:t>のイベント</a:t>
            </a:r>
            <a:endParaRPr kumimoji="1" lang="en-US" altLang="ja-JP" sz="2600" b="1" dirty="0">
              <a:ln>
                <a:solidFill>
                  <a:schemeClr val="tx1"/>
                </a:solidFill>
              </a:ln>
              <a:latin typeface="HGP創英角ﾎﾟｯﾌﾟ体" panose="040B0A00000000000000" pitchFamily="50" charset="-128"/>
              <a:ea typeface="HGP創英角ﾎﾟｯﾌﾟ体" panose="040B0A00000000000000" pitchFamily="50" charset="-128"/>
            </a:endParaRPr>
          </a:p>
        </p:txBody>
      </p:sp>
      <p:pic>
        <p:nvPicPr>
          <p:cNvPr id="57" name="Picture 4" descr="事業内容 | 和寒町社会福祉協議会">
            <a:extLst>
              <a:ext uri="{FF2B5EF4-FFF2-40B4-BE49-F238E27FC236}">
                <a16:creationId xmlns:a16="http://schemas.microsoft.com/office/drawing/2014/main" id="{7878DB95-CE99-CD2E-43F2-B4DEE4135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995" y="864754"/>
            <a:ext cx="1462601" cy="1345045"/>
          </a:xfrm>
          <a:prstGeom prst="rect">
            <a:avLst/>
          </a:prstGeom>
          <a:noFill/>
          <a:extLst>
            <a:ext uri="{909E8E84-426E-40DD-AFC4-6F175D3DCCD1}">
              <a14:hiddenFill xmlns:a14="http://schemas.microsoft.com/office/drawing/2010/main">
                <a:solidFill>
                  <a:srgbClr val="FFFFFF"/>
                </a:solidFill>
              </a14:hiddenFill>
            </a:ext>
          </a:extLst>
        </p:spPr>
      </p:pic>
      <p:sp>
        <p:nvSpPr>
          <p:cNvPr id="62" name="テキスト ボックス 7">
            <a:extLst>
              <a:ext uri="{FF2B5EF4-FFF2-40B4-BE49-F238E27FC236}">
                <a16:creationId xmlns:a16="http://schemas.microsoft.com/office/drawing/2014/main" id="{10BB4C8D-B891-CF52-73FF-56496C115DED}"/>
              </a:ext>
            </a:extLst>
          </p:cNvPr>
          <p:cNvSpPr txBox="1"/>
          <p:nvPr/>
        </p:nvSpPr>
        <p:spPr>
          <a:xfrm>
            <a:off x="-14657" y="8439001"/>
            <a:ext cx="7081813" cy="340790"/>
          </a:xfrm>
          <a:prstGeom prst="rect">
            <a:avLst/>
          </a:prstGeom>
          <a:noFill/>
          <a:ln w="6350">
            <a:noFill/>
          </a:ln>
        </p:spPr>
        <p:txBody>
          <a:bodyPr rot="0" spcFirstLastPara="0" vert="horz" wrap="square" lIns="99060" tIns="49530" rIns="99060" bIns="49530" numCol="1" spcCol="0" rtlCol="0" fromWordArt="0" anchor="t" anchorCtr="0" forceAA="0" compatLnSpc="1">
            <a:prstTxWarp prst="textNoShape">
              <a:avLst/>
            </a:prstTxWarp>
            <a:noAutofit/>
          </a:bodyPr>
          <a:lstStyle/>
          <a:p>
            <a:pPr algn="just"/>
            <a:r>
              <a:rPr lang="ja-JP" altLang="en-US" u="sng"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問合せ：高齢者ほっと支援センターなんがい　岡部　</a:t>
            </a:r>
            <a:r>
              <a:rPr lang="en-US" u="sng"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042-566-8133</a:t>
            </a:r>
            <a:endParaRPr lang="ja-JP" altLang="en-US" u="sng"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just"/>
            <a:r>
              <a:rPr lang="ja-JP" altLang="en-US" sz="2000" kern="100" dirty="0">
                <a:solidFill>
                  <a:srgbClr val="FFFFFF"/>
                </a:solidFill>
                <a:latin typeface="游明朝" panose="02020400000000000000" pitchFamily="18" charset="-128"/>
                <a:ea typeface="UD デジタル 教科書体 N-B" panose="02020700000000000000" pitchFamily="17"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1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en-US"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8CFFED68-E429-F9B8-B0CE-053F9B9A52A1}"/>
              </a:ext>
            </a:extLst>
          </p:cNvPr>
          <p:cNvSpPr txBox="1"/>
          <p:nvPr/>
        </p:nvSpPr>
        <p:spPr>
          <a:xfrm>
            <a:off x="576150" y="2896750"/>
            <a:ext cx="5653961" cy="523220"/>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場所：南街公民館 </a:t>
            </a:r>
            <a:r>
              <a:rPr kumimoji="1" lang="en-US" altLang="ja-JP" sz="2800" dirty="0">
                <a:latin typeface="HGS創英角ﾎﾟｯﾌﾟ体" panose="040B0A00000000000000" pitchFamily="50" charset="-128"/>
                <a:ea typeface="HGS創英角ﾎﾟｯﾌﾟ体" panose="040B0A00000000000000" pitchFamily="50" charset="-128"/>
              </a:rPr>
              <a:t>202</a:t>
            </a:r>
            <a:r>
              <a:rPr kumimoji="1" lang="ja-JP" altLang="en-US" sz="2800" dirty="0">
                <a:latin typeface="HGS創英角ﾎﾟｯﾌﾟ体" panose="040B0A00000000000000" pitchFamily="50" charset="-128"/>
                <a:ea typeface="HGS創英角ﾎﾟｯﾌﾟ体" panose="040B0A00000000000000" pitchFamily="50" charset="-128"/>
              </a:rPr>
              <a:t>集会室</a:t>
            </a:r>
          </a:p>
        </p:txBody>
      </p:sp>
      <p:sp>
        <p:nvSpPr>
          <p:cNvPr id="68" name="テキスト ボックス 67">
            <a:extLst>
              <a:ext uri="{FF2B5EF4-FFF2-40B4-BE49-F238E27FC236}">
                <a16:creationId xmlns:a16="http://schemas.microsoft.com/office/drawing/2014/main" id="{8CFFED68-E429-F9B8-B0CE-053F9B9A52A1}"/>
              </a:ext>
            </a:extLst>
          </p:cNvPr>
          <p:cNvSpPr txBox="1"/>
          <p:nvPr/>
        </p:nvSpPr>
        <p:spPr>
          <a:xfrm>
            <a:off x="182365" y="7811982"/>
            <a:ext cx="6559520" cy="707886"/>
          </a:xfrm>
          <a:prstGeom prst="rect">
            <a:avLst/>
          </a:prstGeom>
          <a:noFill/>
        </p:spPr>
        <p:txBody>
          <a:bodyPr wrap="square" rtlCol="0">
            <a:spAutoFit/>
          </a:bodyPr>
          <a:lstStyle/>
          <a:p>
            <a:pPr algn="ctr"/>
            <a:r>
              <a:rPr kumimoji="1" lang="ja-JP" altLang="en-US" sz="2000" u="sng" dirty="0">
                <a:solidFill>
                  <a:srgbClr val="C00000"/>
                </a:solidFill>
                <a:latin typeface="HGS創英角ﾎﾟｯﾌﾟ体" panose="040B0A00000000000000" pitchFamily="50" charset="-128"/>
                <a:ea typeface="HGS創英角ﾎﾟｯﾌﾟ体" panose="040B0A00000000000000" pitchFamily="50" charset="-128"/>
              </a:rPr>
              <a:t>準備の都合上、事前に参加連絡いただけると助かります。</a:t>
            </a:r>
            <a:endParaRPr kumimoji="1" lang="en-US" altLang="ja-JP" sz="2000" u="sng" dirty="0">
              <a:solidFill>
                <a:srgbClr val="C0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2000" u="sng" dirty="0">
                <a:solidFill>
                  <a:srgbClr val="C00000"/>
                </a:solidFill>
                <a:latin typeface="HGS創英角ﾎﾟｯﾌﾟ体" panose="040B0A00000000000000" pitchFamily="50" charset="-128"/>
                <a:ea typeface="HGS創英角ﾎﾟｯﾌﾟ体" panose="040B0A00000000000000" pitchFamily="50" charset="-128"/>
              </a:rPr>
              <a:t>（でも、ドタキャンも飛び込み参加もＯＫ！！）</a:t>
            </a:r>
          </a:p>
        </p:txBody>
      </p:sp>
      <p:sp>
        <p:nvSpPr>
          <p:cNvPr id="36" name="テキスト ボックス 6">
            <a:extLst>
              <a:ext uri="{FF2B5EF4-FFF2-40B4-BE49-F238E27FC236}">
                <a16:creationId xmlns:a16="http://schemas.microsoft.com/office/drawing/2014/main" id="{EF6963A0-D461-6E7F-0035-764BD902CA28}"/>
              </a:ext>
            </a:extLst>
          </p:cNvPr>
          <p:cNvSpPr txBox="1"/>
          <p:nvPr/>
        </p:nvSpPr>
        <p:spPr>
          <a:xfrm>
            <a:off x="-17757" y="8751559"/>
            <a:ext cx="6725298" cy="467783"/>
          </a:xfrm>
          <a:prstGeom prst="rect">
            <a:avLst/>
          </a:prstGeom>
          <a:noFill/>
          <a:ln w="6350">
            <a:noFill/>
          </a:ln>
        </p:spPr>
        <p:txBody>
          <a:bodyPr rot="0" spcFirstLastPara="0" vert="horz" wrap="square" lIns="99060" tIns="49530" rIns="99060" bIns="49530" numCol="1" spcCol="0" rtlCol="0" fromWordArt="0" anchor="t" anchorCtr="0" forceAA="0" compatLnSpc="1">
            <a:prstTxWarp prst="textNoShape">
              <a:avLst/>
            </a:prstTxWarp>
            <a:noAutofit/>
          </a:bodyPr>
          <a:lstStyle/>
          <a:p>
            <a:pPr algn="just"/>
            <a:r>
              <a:rPr lang="ja-JP" alt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主催：</a:t>
            </a:r>
            <a:r>
              <a:rPr 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N</a:t>
            </a:r>
            <a:r>
              <a:rPr lang="ja-JP" alt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S</a:t>
            </a:r>
            <a:r>
              <a:rPr lang="ja-JP" alt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C</a:t>
            </a:r>
            <a:r>
              <a:rPr lang="ja-JP" altLang="en-US"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ぽつぽつ隊　　　</a:t>
            </a:r>
            <a:endParaRPr lang="ja-JP" altLang="en-US" sz="1050" kern="100" dirty="0">
              <a:solidFill>
                <a:srgbClr val="002060"/>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7" name="テキスト ボックス 13">
            <a:extLst>
              <a:ext uri="{FF2B5EF4-FFF2-40B4-BE49-F238E27FC236}">
                <a16:creationId xmlns:a16="http://schemas.microsoft.com/office/drawing/2014/main" id="{DF9D81AB-EDCA-4DF9-21E1-8C596388FA46}"/>
              </a:ext>
            </a:extLst>
          </p:cNvPr>
          <p:cNvSpPr txBox="1"/>
          <p:nvPr/>
        </p:nvSpPr>
        <p:spPr>
          <a:xfrm>
            <a:off x="564876" y="9063402"/>
            <a:ext cx="6293124" cy="989129"/>
          </a:xfrm>
          <a:prstGeom prst="rect">
            <a:avLst/>
          </a:prstGeom>
          <a:noFill/>
          <a:ln w="6350">
            <a:noFill/>
          </a:ln>
        </p:spPr>
        <p:txBody>
          <a:bodyPr rot="0" spcFirstLastPara="0" vert="horz" wrap="square" lIns="99060" tIns="49530" rIns="99060" bIns="49530" numCol="1" spcCol="0" rtlCol="0" fromWordArt="0" anchor="t" anchorCtr="0" forceAA="0" compatLnSpc="1">
            <a:prstTxWarp prst="textNoShape">
              <a:avLst/>
            </a:prstTxWarp>
            <a:noAutofit/>
          </a:bodyPr>
          <a:lstStyle/>
          <a:p>
            <a:pPr algn="just"/>
            <a:r>
              <a:rPr lang="ja-JP" altLang="en-US"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南街（</a:t>
            </a:r>
            <a:r>
              <a:rPr lang="en-US" altLang="ja-JP"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N</a:t>
            </a:r>
            <a:r>
              <a:rPr lang="ja-JP" altLang="en-US"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）・桜が丘（</a:t>
            </a:r>
            <a:r>
              <a:rPr lang="en-US" altLang="ja-JP"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S</a:t>
            </a:r>
            <a:r>
              <a:rPr lang="ja-JP" altLang="en-US"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）・中央（</a:t>
            </a:r>
            <a:r>
              <a:rPr lang="en-US" altLang="ja-JP"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C</a:t>
            </a:r>
            <a:r>
              <a:rPr lang="ja-JP" altLang="en-US"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の地域を中心に、地域のことについて話し合いをするボランティアグループのことです。地域の皆さんが気軽に交流できる機会が作れないか、助け合ったり支え合える地域になるにはどうしていったらいいかなどを毎月１回話し合い、取り組んでいます。</a:t>
            </a:r>
            <a:endParaRPr lang="en-US" altLang="ja-JP"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en-US"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ぽつぽつは、ゆっくり一歩ずついきましょう、の意味が込められています。</a:t>
            </a:r>
            <a:endParaRPr lang="en-US" altLang="ja-JP"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endParaRPr lang="en-US" altLang="ja-JP" sz="1200" kern="1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cxnSp>
        <p:nvCxnSpPr>
          <p:cNvPr id="8" name="直線コネクタ 7"/>
          <p:cNvCxnSpPr/>
          <p:nvPr/>
        </p:nvCxnSpPr>
        <p:spPr>
          <a:xfrm>
            <a:off x="3274288" y="4168736"/>
            <a:ext cx="269721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8CFFED68-E429-F9B8-B0CE-053F9B9A52A1}"/>
              </a:ext>
            </a:extLst>
          </p:cNvPr>
          <p:cNvSpPr txBox="1"/>
          <p:nvPr/>
        </p:nvSpPr>
        <p:spPr>
          <a:xfrm>
            <a:off x="2398835" y="4316944"/>
            <a:ext cx="4459165" cy="1118255"/>
          </a:xfrm>
          <a:prstGeom prst="rect">
            <a:avLst/>
          </a:prstGeom>
          <a:noFill/>
        </p:spPr>
        <p:txBody>
          <a:bodyPr wrap="square" rtlCol="0">
            <a:spAutoFit/>
          </a:bodyPr>
          <a:lstStyle/>
          <a:p>
            <a:pPr algn="ctr">
              <a:lnSpc>
                <a:spcPts val="4000"/>
              </a:lnSpc>
            </a:pPr>
            <a:r>
              <a:rPr kumimoji="1"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ネット詐欺から</a:t>
            </a:r>
            <a:endParaRPr kumimoji="1" lang="en-US" altLang="ja-JP"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a:lnSpc>
                <a:spcPts val="4000"/>
              </a:lnSpc>
            </a:pPr>
            <a:r>
              <a:rPr kumimoji="1"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身を守る</a:t>
            </a:r>
            <a:endParaRPr kumimoji="1" lang="en-US" altLang="ja-JP"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grpSp>
        <p:nvGrpSpPr>
          <p:cNvPr id="23" name="グループ化 22"/>
          <p:cNvGrpSpPr/>
          <p:nvPr/>
        </p:nvGrpSpPr>
        <p:grpSpPr>
          <a:xfrm>
            <a:off x="0" y="4288413"/>
            <a:ext cx="2540832" cy="3027656"/>
            <a:chOff x="0" y="4181538"/>
            <a:chExt cx="2540832" cy="3027656"/>
          </a:xfrm>
        </p:grpSpPr>
        <p:pic>
          <p:nvPicPr>
            <p:cNvPr id="18" name="図 17"/>
            <p:cNvPicPr>
              <a:picLocks noChangeAspect="1"/>
            </p:cNvPicPr>
            <p:nvPr/>
          </p:nvPicPr>
          <p:blipFill>
            <a:blip r:embed="rId4"/>
            <a:stretch>
              <a:fillRect/>
            </a:stretch>
          </p:blipFill>
          <p:spPr>
            <a:xfrm>
              <a:off x="0" y="4181538"/>
              <a:ext cx="2540832" cy="2497888"/>
            </a:xfrm>
            <a:prstGeom prst="rect">
              <a:avLst/>
            </a:prstGeom>
            <a:ln>
              <a:solidFill>
                <a:srgbClr val="00B0F0"/>
              </a:solidFill>
            </a:ln>
          </p:spPr>
        </p:pic>
        <p:sp>
          <p:nvSpPr>
            <p:cNvPr id="19" name="テキスト ボックス 18"/>
            <p:cNvSpPr txBox="1"/>
            <p:nvPr/>
          </p:nvSpPr>
          <p:spPr>
            <a:xfrm>
              <a:off x="502413" y="6655196"/>
              <a:ext cx="1896421" cy="553998"/>
            </a:xfrm>
            <a:prstGeom prst="rect">
              <a:avLst/>
            </a:prstGeom>
            <a:noFill/>
          </p:spPr>
          <p:txBody>
            <a:bodyPr wrap="square" rtlCol="0">
              <a:spAutoFit/>
            </a:bodyPr>
            <a:lstStyle/>
            <a:p>
              <a:pPr>
                <a:lnSpc>
                  <a:spcPts val="1800"/>
                </a:lnSpc>
              </a:pPr>
              <a:r>
                <a:rPr kumimoji="1" lang="ja-JP" altLang="en-US" b="1" dirty="0">
                  <a:solidFill>
                    <a:srgbClr val="FF0000"/>
                  </a:solidFill>
                  <a:latin typeface="Meiryo UI" panose="020B0604030504040204" pitchFamily="50" charset="-128"/>
                  <a:ea typeface="Meiryo UI" panose="020B0604030504040204" pitchFamily="50" charset="-128"/>
                </a:rPr>
                <a:t>南街老人福祉館</a:t>
              </a:r>
              <a:endParaRPr kumimoji="1" lang="en-US" altLang="ja-JP" b="1" dirty="0">
                <a:solidFill>
                  <a:srgbClr val="FF0000"/>
                </a:solidFill>
                <a:latin typeface="Meiryo UI" panose="020B0604030504040204" pitchFamily="50" charset="-128"/>
                <a:ea typeface="Meiryo UI" panose="020B0604030504040204" pitchFamily="50" charset="-128"/>
              </a:endParaRPr>
            </a:p>
            <a:p>
              <a:pPr>
                <a:lnSpc>
                  <a:spcPts val="1800"/>
                </a:lnSpc>
              </a:pPr>
              <a:r>
                <a:rPr kumimoji="1" lang="ja-JP" altLang="en-US" sz="1600" dirty="0">
                  <a:latin typeface="Meiryo UI" panose="020B0604030504040204" pitchFamily="50" charset="-128"/>
                  <a:ea typeface="Meiryo UI" panose="020B0604030504040204" pitchFamily="50" charset="-128"/>
                </a:rPr>
                <a:t>南街</a:t>
              </a:r>
              <a:r>
                <a:rPr kumimoji="1" lang="en-US" altLang="ja-JP" sz="1600" dirty="0">
                  <a:latin typeface="Meiryo UI" panose="020B0604030504040204" pitchFamily="50" charset="-128"/>
                  <a:ea typeface="Meiryo UI" panose="020B0604030504040204" pitchFamily="50" charset="-128"/>
                </a:rPr>
                <a:t>6-30-1</a:t>
              </a:r>
              <a:endParaRPr kumimoji="1" lang="ja-JP" altLang="en-US" sz="1600" dirty="0">
                <a:latin typeface="Meiryo UI" panose="020B0604030504040204" pitchFamily="50" charset="-128"/>
                <a:ea typeface="Meiryo UI" panose="020B0604030504040204" pitchFamily="50" charset="-128"/>
              </a:endParaRPr>
            </a:p>
          </p:txBody>
        </p:sp>
        <p:cxnSp>
          <p:nvCxnSpPr>
            <p:cNvPr id="21" name="直線矢印コネクタ 20"/>
            <p:cNvCxnSpPr/>
            <p:nvPr/>
          </p:nvCxnSpPr>
          <p:spPr>
            <a:xfrm flipV="1">
              <a:off x="1514590" y="6400801"/>
              <a:ext cx="662245" cy="25487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136003" y="4307126"/>
              <a:ext cx="1230832" cy="323165"/>
            </a:xfrm>
            <a:prstGeom prst="rect">
              <a:avLst/>
            </a:prstGeom>
            <a:noFill/>
          </p:spPr>
          <p:txBody>
            <a:bodyPr wrap="square" rtlCol="0">
              <a:spAutoFit/>
            </a:bodyPr>
            <a:lstStyle/>
            <a:p>
              <a:pPr algn="ctr">
                <a:lnSpc>
                  <a:spcPts val="1800"/>
                </a:lnSpc>
              </a:pP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小学校</a:t>
              </a:r>
              <a:endParaRPr kumimoji="1" lang="en-US" altLang="ja-JP" sz="1400" b="1"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1037" y="5879836"/>
              <a:ext cx="1365954" cy="323165"/>
            </a:xfrm>
            <a:prstGeom prst="rect">
              <a:avLst/>
            </a:prstGeom>
            <a:noFill/>
          </p:spPr>
          <p:txBody>
            <a:bodyPr wrap="square" rtlCol="0">
              <a:spAutoFit/>
            </a:bodyPr>
            <a:lstStyle/>
            <a:p>
              <a:pPr>
                <a:lnSpc>
                  <a:spcPts val="1800"/>
                </a:lnSpc>
              </a:pPr>
              <a:r>
                <a:rPr kumimoji="1" lang="ja-JP" altLang="en-US" sz="1400" b="1" dirty="0">
                  <a:latin typeface="Meiryo UI" panose="020B0604030504040204" pitchFamily="50" charset="-128"/>
                  <a:ea typeface="Meiryo UI" panose="020B0604030504040204" pitchFamily="50" charset="-128"/>
                </a:rPr>
                <a:t>末広第</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公園</a:t>
              </a:r>
              <a:endParaRPr kumimoji="1" lang="en-US" altLang="ja-JP" sz="14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rot="20373434">
              <a:off x="817024" y="5402483"/>
              <a:ext cx="1230832" cy="323165"/>
            </a:xfrm>
            <a:prstGeom prst="rect">
              <a:avLst/>
            </a:prstGeom>
            <a:noFill/>
          </p:spPr>
          <p:txBody>
            <a:bodyPr wrap="square" rtlCol="0">
              <a:spAutoFit/>
            </a:bodyPr>
            <a:lstStyle/>
            <a:p>
              <a:pPr>
                <a:lnSpc>
                  <a:spcPts val="1800"/>
                </a:lnSpc>
              </a:pPr>
              <a:r>
                <a:rPr kumimoji="1" lang="ja-JP" altLang="en-US" sz="1400" b="1" dirty="0">
                  <a:latin typeface="Meiryo UI" panose="020B0604030504040204" pitchFamily="50" charset="-128"/>
                  <a:ea typeface="Meiryo UI" panose="020B0604030504040204" pitchFamily="50" charset="-128"/>
                </a:rPr>
                <a:t>富士見通り</a:t>
              </a:r>
              <a:endParaRPr kumimoji="1" lang="en-US" altLang="ja-JP" sz="1400" b="1" dirty="0">
                <a:latin typeface="Meiryo UI" panose="020B0604030504040204" pitchFamily="50" charset="-128"/>
                <a:ea typeface="Meiryo UI" panose="020B0604030504040204" pitchFamily="50" charset="-128"/>
              </a:endParaRPr>
            </a:p>
          </p:txBody>
        </p:sp>
      </p:grpSp>
      <p:pic>
        <p:nvPicPr>
          <p:cNvPr id="52" name="図 51"/>
          <p:cNvPicPr>
            <a:picLocks noChangeAspect="1"/>
          </p:cNvPicPr>
          <p:nvPr/>
        </p:nvPicPr>
        <p:blipFill>
          <a:blip r:embed="rId5"/>
          <a:stretch>
            <a:fillRect/>
          </a:stretch>
        </p:blipFill>
        <p:spPr>
          <a:xfrm>
            <a:off x="7557869" y="5199461"/>
            <a:ext cx="1805925" cy="2553146"/>
          </a:xfrm>
          <a:prstGeom prst="rect">
            <a:avLst/>
          </a:prstGeom>
        </p:spPr>
      </p:pic>
      <p:pic>
        <p:nvPicPr>
          <p:cNvPr id="58" name="図 57"/>
          <p:cNvPicPr>
            <a:picLocks noChangeAspect="1"/>
          </p:cNvPicPr>
          <p:nvPr/>
        </p:nvPicPr>
        <p:blipFill>
          <a:blip r:embed="rId6"/>
          <a:stretch>
            <a:fillRect/>
          </a:stretch>
        </p:blipFill>
        <p:spPr>
          <a:xfrm>
            <a:off x="8184658" y="3608473"/>
            <a:ext cx="1511405" cy="1416942"/>
          </a:xfrm>
          <a:prstGeom prst="rect">
            <a:avLst/>
          </a:prstGeom>
        </p:spPr>
      </p:pic>
      <p:grpSp>
        <p:nvGrpSpPr>
          <p:cNvPr id="26" name="グループ化 25"/>
          <p:cNvGrpSpPr/>
          <p:nvPr/>
        </p:nvGrpSpPr>
        <p:grpSpPr>
          <a:xfrm>
            <a:off x="3224237" y="70822"/>
            <a:ext cx="2632707" cy="542137"/>
            <a:chOff x="4266879" y="2971213"/>
            <a:chExt cx="2632707" cy="542137"/>
          </a:xfrm>
        </p:grpSpPr>
        <p:sp>
          <p:nvSpPr>
            <p:cNvPr id="59" name="テキスト ボックス 58">
              <a:extLst>
                <a:ext uri="{FF2B5EF4-FFF2-40B4-BE49-F238E27FC236}">
                  <a16:creationId xmlns:a16="http://schemas.microsoft.com/office/drawing/2014/main" id="{0B8A7396-67F4-A20B-F673-1AA9EEDE12ED}"/>
                </a:ext>
              </a:extLst>
            </p:cNvPr>
            <p:cNvSpPr txBox="1"/>
            <p:nvPr/>
          </p:nvSpPr>
          <p:spPr>
            <a:xfrm rot="21081815">
              <a:off x="4305106" y="2990130"/>
              <a:ext cx="2594480" cy="523220"/>
            </a:xfrm>
            <a:prstGeom prst="rect">
              <a:avLst/>
            </a:prstGeom>
            <a:noFill/>
          </p:spPr>
          <p:txBody>
            <a:bodyPr wrap="square" rtlCol="0">
              <a:spAutoFit/>
            </a:bodyPr>
            <a:lstStyle/>
            <a:p>
              <a:r>
                <a:rPr kumimoji="1" lang="en-US" altLang="ja-JP" sz="2800" dirty="0">
                  <a:latin typeface="HGP創英角ﾎﾟｯﾌﾟ体" panose="040B0A00000000000000" pitchFamily="50" charset="-128"/>
                  <a:ea typeface="HGP創英角ﾎﾟｯﾌﾟ体" panose="040B0A00000000000000" pitchFamily="50" charset="-128"/>
                </a:rPr>
                <a:t>2025</a:t>
              </a:r>
              <a:r>
                <a:rPr kumimoji="1" lang="ja-JP" altLang="en-US" sz="2800" dirty="0">
                  <a:latin typeface="HGP創英角ﾎﾟｯﾌﾟ体" panose="040B0A00000000000000" pitchFamily="50" charset="-128"/>
                  <a:ea typeface="HGP創英角ﾎﾟｯﾌﾟ体" panose="040B0A00000000000000" pitchFamily="50" charset="-128"/>
                </a:rPr>
                <a:t>年度も！</a:t>
              </a:r>
            </a:p>
          </p:txBody>
        </p:sp>
        <p:sp>
          <p:nvSpPr>
            <p:cNvPr id="60" name="テキスト ボックス 59">
              <a:extLst>
                <a:ext uri="{FF2B5EF4-FFF2-40B4-BE49-F238E27FC236}">
                  <a16:creationId xmlns:a16="http://schemas.microsoft.com/office/drawing/2014/main" id="{0B8A7396-67F4-A20B-F673-1AA9EEDE12ED}"/>
                </a:ext>
              </a:extLst>
            </p:cNvPr>
            <p:cNvSpPr txBox="1"/>
            <p:nvPr/>
          </p:nvSpPr>
          <p:spPr>
            <a:xfrm rot="21081815">
              <a:off x="4266879" y="2971213"/>
              <a:ext cx="2594480" cy="523220"/>
            </a:xfrm>
            <a:prstGeom prst="rect">
              <a:avLst/>
            </a:prstGeom>
            <a:noFill/>
          </p:spPr>
          <p:txBody>
            <a:bodyPr wrap="square" rtlCol="0">
              <a:spAutoFit/>
            </a:bodyPr>
            <a:lstStyle/>
            <a:p>
              <a:r>
                <a:rPr kumimoji="1" lang="en-US" altLang="ja-JP" sz="2800" dirty="0">
                  <a:solidFill>
                    <a:srgbClr val="FF0000"/>
                  </a:solidFill>
                  <a:latin typeface="HGP創英角ﾎﾟｯﾌﾟ体" panose="040B0A00000000000000" pitchFamily="50" charset="-128"/>
                  <a:ea typeface="HGP創英角ﾎﾟｯﾌﾟ体" panose="040B0A00000000000000" pitchFamily="50" charset="-128"/>
                </a:rPr>
                <a:t>2025</a:t>
              </a:r>
              <a:r>
                <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rPr>
                <a:t>年度も！</a:t>
              </a:r>
            </a:p>
          </p:txBody>
        </p:sp>
      </p:grpSp>
      <p:sp>
        <p:nvSpPr>
          <p:cNvPr id="3" name="テキスト ボックス 2"/>
          <p:cNvSpPr txBox="1"/>
          <p:nvPr/>
        </p:nvSpPr>
        <p:spPr>
          <a:xfrm>
            <a:off x="502413" y="7398932"/>
            <a:ext cx="3087193"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飲み物はご持参ください。</a:t>
            </a:r>
          </a:p>
        </p:txBody>
      </p:sp>
      <p:pic>
        <p:nvPicPr>
          <p:cNvPr id="38" name="図 37" descr="ワンクリック詐欺 | クリップアート | プリントアウト ...">
            <a:extLst>
              <a:ext uri="{FF2B5EF4-FFF2-40B4-BE49-F238E27FC236}">
                <a16:creationId xmlns:a16="http://schemas.microsoft.com/office/drawing/2014/main" id="{E2176B5F-0715-499C-AEA1-D6F7025CE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2943" y="5800793"/>
            <a:ext cx="1980345" cy="1980345"/>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descr="イラスト副業詐欺が急増！悪質な手口と見極め方【2025年版 ...">
            <a:extLst>
              <a:ext uri="{FF2B5EF4-FFF2-40B4-BE49-F238E27FC236}">
                <a16:creationId xmlns:a16="http://schemas.microsoft.com/office/drawing/2014/main" id="{EB7AC225-B150-4A59-A3E9-961416374B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832" y="5484660"/>
            <a:ext cx="2802578" cy="146668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4EC62A6-B878-4362-A460-9EBD29243B92}"/>
              </a:ext>
            </a:extLst>
          </p:cNvPr>
          <p:cNvPicPr>
            <a:picLocks noChangeAspect="1"/>
          </p:cNvPicPr>
          <p:nvPr/>
        </p:nvPicPr>
        <p:blipFill rotWithShape="1">
          <a:blip r:embed="rId9"/>
          <a:srcRect t="2210" r="3152" b="4207"/>
          <a:stretch/>
        </p:blipFill>
        <p:spPr>
          <a:xfrm>
            <a:off x="-16000" y="3893490"/>
            <a:ext cx="2609456" cy="3531372"/>
          </a:xfrm>
          <a:prstGeom prst="rect">
            <a:avLst/>
          </a:prstGeom>
        </p:spPr>
      </p:pic>
    </p:spTree>
    <p:extLst>
      <p:ext uri="{BB962C8B-B14F-4D97-AF65-F5344CB8AC3E}">
        <p14:creationId xmlns:p14="http://schemas.microsoft.com/office/powerpoint/2010/main" val="2267091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1201</TotalTime>
  <Words>197</Words>
  <Application>Microsoft Office PowerPoint</Application>
  <PresentationFormat>A4 210 x 297 mm</PresentationFormat>
  <Paragraphs>31</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HGP創英角ｺﾞｼｯｸUB</vt:lpstr>
      <vt:lpstr>HGP創英角ﾎﾟｯﾌﾟ体</vt:lpstr>
      <vt:lpstr>HGS創英角ﾎﾟｯﾌﾟ体</vt:lpstr>
      <vt:lpstr>Meiryo UI</vt:lpstr>
      <vt:lpstr>游ゴシック</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houkatsu07</dc:creator>
  <cp:lastModifiedBy>7020-04</cp:lastModifiedBy>
  <cp:revision>148</cp:revision>
  <cp:lastPrinted>2024-11-12T01:12:50Z</cp:lastPrinted>
  <dcterms:created xsi:type="dcterms:W3CDTF">2023-02-28T08:16:59Z</dcterms:created>
  <dcterms:modified xsi:type="dcterms:W3CDTF">2025-05-23T08:23:50Z</dcterms:modified>
</cp:coreProperties>
</file>